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5"/>
  </p:notesMasterIdLst>
  <p:sldIdLst>
    <p:sldId id="584" r:id="rId2"/>
    <p:sldId id="552" r:id="rId3"/>
    <p:sldId id="347" r:id="rId4"/>
    <p:sldId id="557" r:id="rId5"/>
    <p:sldId id="399" r:id="rId6"/>
    <p:sldId id="296" r:id="rId7"/>
    <p:sldId id="528" r:id="rId8"/>
    <p:sldId id="522" r:id="rId9"/>
    <p:sldId id="542" r:id="rId10"/>
    <p:sldId id="520" r:id="rId11"/>
    <p:sldId id="572" r:id="rId12"/>
    <p:sldId id="571" r:id="rId13"/>
    <p:sldId id="553" r:id="rId14"/>
    <p:sldId id="547" r:id="rId15"/>
    <p:sldId id="565" r:id="rId16"/>
    <p:sldId id="546" r:id="rId17"/>
    <p:sldId id="406" r:id="rId18"/>
    <p:sldId id="548" r:id="rId19"/>
    <p:sldId id="549" r:id="rId20"/>
    <p:sldId id="281" r:id="rId21"/>
    <p:sldId id="567" r:id="rId22"/>
    <p:sldId id="551" r:id="rId23"/>
    <p:sldId id="349" r:id="rId24"/>
    <p:sldId id="500" r:id="rId25"/>
    <p:sldId id="566" r:id="rId26"/>
    <p:sldId id="579" r:id="rId27"/>
    <p:sldId id="536" r:id="rId28"/>
    <p:sldId id="561" r:id="rId29"/>
    <p:sldId id="562" r:id="rId30"/>
    <p:sldId id="537" r:id="rId31"/>
    <p:sldId id="563" r:id="rId32"/>
    <p:sldId id="556" r:id="rId33"/>
    <p:sldId id="575" r:id="rId3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9216"/>
    <p:restoredTop sz="94118"/>
  </p:normalViewPr>
  <p:slideViewPr>
    <p:cSldViewPr snapToGrid="0" snapToObjects="1">
      <p:cViewPr varScale="1">
        <p:scale>
          <a:sx n="90" d="100"/>
          <a:sy n="90" d="100"/>
        </p:scale>
        <p:origin x="5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0"/>
          <c:tx>
            <c:v>N episodis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Hoja1!$I$2:$I$23</c:f>
              <c:numCache>
                <c:formatCode>General</c:formatCode>
                <c:ptCount val="22"/>
                <c:pt idx="0">
                  <c:v>1994</c:v>
                </c:pt>
                <c:pt idx="1">
                  <c:v>1995</c:v>
                </c:pt>
                <c:pt idx="2">
                  <c:v>1996</c:v>
                </c:pt>
                <c:pt idx="3">
                  <c:v>1997</c:v>
                </c:pt>
                <c:pt idx="4">
                  <c:v>1998</c:v>
                </c:pt>
                <c:pt idx="5">
                  <c:v>1999</c:v>
                </c:pt>
                <c:pt idx="6">
                  <c:v>2000</c:v>
                </c:pt>
                <c:pt idx="7">
                  <c:v>2001</c:v>
                </c:pt>
                <c:pt idx="8">
                  <c:v>2002</c:v>
                </c:pt>
                <c:pt idx="9">
                  <c:v>2003</c:v>
                </c:pt>
                <c:pt idx="10">
                  <c:v>2004</c:v>
                </c:pt>
                <c:pt idx="11">
                  <c:v>2005</c:v>
                </c:pt>
                <c:pt idx="12">
                  <c:v>2006</c:v>
                </c:pt>
                <c:pt idx="13">
                  <c:v>2007</c:v>
                </c:pt>
                <c:pt idx="14">
                  <c:v>2008</c:v>
                </c:pt>
                <c:pt idx="15">
                  <c:v>2009</c:v>
                </c:pt>
                <c:pt idx="16">
                  <c:v>2010</c:v>
                </c:pt>
                <c:pt idx="17">
                  <c:v>2011</c:v>
                </c:pt>
                <c:pt idx="18">
                  <c:v>2012</c:v>
                </c:pt>
                <c:pt idx="19">
                  <c:v>2013</c:v>
                </c:pt>
                <c:pt idx="20">
                  <c:v>2014</c:v>
                </c:pt>
                <c:pt idx="21">
                  <c:v>2015</c:v>
                </c:pt>
              </c:numCache>
            </c:numRef>
          </c:cat>
          <c:val>
            <c:numRef>
              <c:f>Hoja1!$J$2:$J$23</c:f>
              <c:numCache>
                <c:formatCode>General</c:formatCode>
                <c:ptCount val="22"/>
                <c:pt idx="0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9">
                  <c:v>1</c:v>
                </c:pt>
                <c:pt idx="10">
                  <c:v>1</c:v>
                </c:pt>
                <c:pt idx="12">
                  <c:v>3</c:v>
                </c:pt>
                <c:pt idx="14">
                  <c:v>1</c:v>
                </c:pt>
                <c:pt idx="20">
                  <c:v>2</c:v>
                </c:pt>
                <c:pt idx="2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DD-3443-B6D6-121683EEC2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7069616"/>
        <c:axId val="307071248"/>
      </c:barChart>
      <c:catAx>
        <c:axId val="30706961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_tradnl"/>
                  <a:t>Any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07071248"/>
        <c:crosses val="autoZero"/>
        <c:auto val="1"/>
        <c:lblAlgn val="ctr"/>
        <c:lblOffset val="100"/>
        <c:noMultiLvlLbl val="0"/>
      </c:catAx>
      <c:valAx>
        <c:axId val="307071248"/>
        <c:scaling>
          <c:orientation val="minMax"/>
          <c:max val="3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07069616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Hoja1!$M$1</c:f>
              <c:strCache>
                <c:ptCount val="1"/>
                <c:pt idx="0">
                  <c:v>N episodis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Hoja1!$L$2:$L$13</c:f>
              <c:strCache>
                <c:ptCount val="12"/>
                <c:pt idx="0">
                  <c:v>Gener</c:v>
                </c:pt>
                <c:pt idx="1">
                  <c:v>Febrer</c:v>
                </c:pt>
                <c:pt idx="2">
                  <c:v>Març </c:v>
                </c:pt>
                <c:pt idx="3">
                  <c:v>Abril</c:v>
                </c:pt>
                <c:pt idx="4">
                  <c:v>Maig</c:v>
                </c:pt>
                <c:pt idx="5">
                  <c:v>Juny</c:v>
                </c:pt>
                <c:pt idx="6">
                  <c:v>Juliol</c:v>
                </c:pt>
                <c:pt idx="7">
                  <c:v>Agost</c:v>
                </c:pt>
                <c:pt idx="8">
                  <c:v>Setembre</c:v>
                </c:pt>
                <c:pt idx="9">
                  <c:v>Octubre</c:v>
                </c:pt>
                <c:pt idx="10">
                  <c:v>Novembre</c:v>
                </c:pt>
                <c:pt idx="11">
                  <c:v>Desembre</c:v>
                </c:pt>
              </c:strCache>
            </c:strRef>
          </c:cat>
          <c:val>
            <c:numRef>
              <c:f>Hoja1!$M$2:$M$13</c:f>
              <c:numCache>
                <c:formatCode>General</c:formatCode>
                <c:ptCount val="12"/>
                <c:pt idx="2">
                  <c:v>1</c:v>
                </c:pt>
                <c:pt idx="5">
                  <c:v>1</c:v>
                </c:pt>
                <c:pt idx="7">
                  <c:v>3</c:v>
                </c:pt>
                <c:pt idx="8">
                  <c:v>3</c:v>
                </c:pt>
                <c:pt idx="9">
                  <c:v>4</c:v>
                </c:pt>
                <c:pt idx="1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F2-614C-84B4-A5CD0352A2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8905152"/>
        <c:axId val="338906784"/>
      </c:barChart>
      <c:catAx>
        <c:axId val="3389051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_tradnl"/>
                  <a:t>Mes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38906784"/>
        <c:crosses val="autoZero"/>
        <c:auto val="1"/>
        <c:lblAlgn val="ctr"/>
        <c:lblOffset val="100"/>
        <c:noMultiLvlLbl val="0"/>
      </c:catAx>
      <c:valAx>
        <c:axId val="338906784"/>
        <c:scaling>
          <c:orientation val="minMax"/>
          <c:max val="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38905152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8027D8-FBB7-5844-917D-99F8154C1E2D}" type="datetimeFigureOut">
              <a:rPr lang="es-ES" smtClean="0"/>
              <a:t>15/4/20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B2D3B5-97B6-7E4A-ACEF-5404F91AA03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824558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B2D3B5-97B6-7E4A-ACEF-5404F91AA038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133101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E225A9-20AE-42E3-9450-82E9FE9AC873}" type="slidenum">
              <a:rPr lang="es-ES" smtClean="0"/>
              <a:pPr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59588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5 Marcador de pie de página"/>
          <p:cNvSpPr txBox="1">
            <a:spLocks noGrp="1"/>
          </p:cNvSpPr>
          <p:nvPr/>
        </p:nvSpPr>
        <p:spPr bwMode="auto">
          <a:xfrm>
            <a:off x="0" y="8685331"/>
            <a:ext cx="297254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eaLnBrk="1" hangingPunct="1"/>
            <a:r>
              <a:rPr lang="es-ES" altLang="es-ES" sz="1200">
                <a:latin typeface="Calibri" pitchFamily="34" charset="0"/>
              </a:rPr>
              <a:t>M.C. Llasat, Els Juliols UB</a:t>
            </a:r>
          </a:p>
        </p:txBody>
      </p:sp>
      <p:sp>
        <p:nvSpPr>
          <p:cNvPr id="34819" name="6 Marcador de número de diapositiva"/>
          <p:cNvSpPr txBox="1">
            <a:spLocks noGrp="1"/>
          </p:cNvSpPr>
          <p:nvPr/>
        </p:nvSpPr>
        <p:spPr bwMode="auto">
          <a:xfrm>
            <a:off x="3883852" y="8685331"/>
            <a:ext cx="297254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1" hangingPunct="1"/>
            <a:fld id="{8E694C51-BD1E-4EDF-A2E6-7A256A234E01}" type="slidenum">
              <a:rPr lang="es-ES" altLang="es-ES" sz="1200">
                <a:latin typeface="Calibri" pitchFamily="34" charset="0"/>
              </a:rPr>
              <a:pPr algn="r" eaLnBrk="1" hangingPunct="1"/>
              <a:t>7</a:t>
            </a:fld>
            <a:endParaRPr lang="es-ES" altLang="es-ES" sz="1200">
              <a:latin typeface="Calibri" pitchFamily="34" charset="0"/>
            </a:endParaRPr>
          </a:p>
        </p:txBody>
      </p:sp>
      <p:sp>
        <p:nvSpPr>
          <p:cNvPr id="34820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21" name="Rectangle 3"/>
          <p:cNvSpPr>
            <a:spLocks noGrp="1"/>
          </p:cNvSpPr>
          <p:nvPr>
            <p:ph type="body" idx="1"/>
          </p:nvPr>
        </p:nvSpPr>
        <p:spPr>
          <a:xfrm>
            <a:off x="685480" y="4344135"/>
            <a:ext cx="5487041" cy="4114800"/>
          </a:xfrm>
          <a:noFill/>
          <a:ln/>
        </p:spPr>
        <p:txBody>
          <a:bodyPr/>
          <a:lstStyle/>
          <a:p>
            <a:endParaRPr lang="es-ES_tradnl" altLang="es-ES" dirty="0"/>
          </a:p>
        </p:txBody>
      </p:sp>
      <p:sp>
        <p:nvSpPr>
          <p:cNvPr id="2" name="Marcador de encabezado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s-ES"/>
              <a:t>1. Conceptes d'hidrologia</a:t>
            </a:r>
          </a:p>
        </p:txBody>
      </p:sp>
    </p:spTree>
    <p:extLst>
      <p:ext uri="{BB962C8B-B14F-4D97-AF65-F5344CB8AC3E}">
        <p14:creationId xmlns:p14="http://schemas.microsoft.com/office/powerpoint/2010/main" val="12777817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B2D3B5-97B6-7E4A-ACEF-5404F91AA038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99409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Els</a:t>
            </a:r>
            <a:r>
              <a:rPr lang="es-ES" dirty="0"/>
              <a:t> </a:t>
            </a:r>
            <a:r>
              <a:rPr lang="es-ES" dirty="0" err="1"/>
              <a:t>valors</a:t>
            </a:r>
            <a:r>
              <a:rPr lang="es-ES" dirty="0"/>
              <a:t> de </a:t>
            </a:r>
            <a:r>
              <a:rPr lang="es-ES" dirty="0" err="1"/>
              <a:t>Precipitació</a:t>
            </a:r>
            <a:r>
              <a:rPr lang="es-ES" dirty="0"/>
              <a:t> </a:t>
            </a:r>
            <a:r>
              <a:rPr lang="es-ES" dirty="0" err="1"/>
              <a:t>són</a:t>
            </a:r>
            <a:r>
              <a:rPr lang="es-ES" dirty="0"/>
              <a:t> el total de </a:t>
            </a:r>
            <a:r>
              <a:rPr lang="es-ES" dirty="0" err="1"/>
              <a:t>tot</a:t>
            </a:r>
            <a:r>
              <a:rPr lang="es-ES" dirty="0"/>
              <a:t> </a:t>
            </a:r>
            <a:r>
              <a:rPr lang="es-ES" dirty="0" err="1"/>
              <a:t>l’episodi</a:t>
            </a:r>
            <a:r>
              <a:rPr lang="es-ES" dirty="0"/>
              <a:t>, el </a:t>
            </a:r>
            <a:r>
              <a:rPr lang="es-ES" dirty="0" err="1"/>
              <a:t>dia</a:t>
            </a:r>
            <a:r>
              <a:rPr lang="es-ES" dirty="0"/>
              <a:t> 10 es va </a:t>
            </a:r>
            <a:r>
              <a:rPr lang="es-ES" dirty="0" err="1"/>
              <a:t>produir</a:t>
            </a:r>
            <a:r>
              <a:rPr lang="es-ES" dirty="0"/>
              <a:t> les </a:t>
            </a:r>
            <a:r>
              <a:rPr lang="es-ES" dirty="0" err="1"/>
              <a:t>majors</a:t>
            </a:r>
            <a:r>
              <a:rPr lang="es-ES" dirty="0"/>
              <a:t> </a:t>
            </a:r>
            <a:r>
              <a:rPr lang="es-ES" dirty="0" err="1"/>
              <a:t>intensitats</a:t>
            </a:r>
            <a:r>
              <a:rPr lang="es-ES" dirty="0"/>
              <a:t>….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B2D3B5-97B6-7E4A-ACEF-5404F91AA038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48017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Riu</a:t>
            </a:r>
            <a:r>
              <a:rPr lang="es-ES" dirty="0"/>
              <a:t> Francolí a</a:t>
            </a:r>
            <a:r>
              <a:rPr lang="ca-ES" sz="1200" dirty="0"/>
              <a:t> Montblanc va arribar als 186 m3/</a:t>
            </a:r>
            <a:r>
              <a:rPr lang="ca-ES" sz="1200" dirty="0" err="1"/>
              <a:t>s</a:t>
            </a:r>
            <a:r>
              <a:rPr lang="ca-ES" sz="1200" dirty="0"/>
              <a:t> (2), a Tarragona: 1238 m3/</a:t>
            </a:r>
            <a:r>
              <a:rPr lang="ca-ES" sz="1200" dirty="0" err="1"/>
              <a:t>s</a:t>
            </a:r>
            <a:r>
              <a:rPr lang="ca-ES" sz="1200" dirty="0"/>
              <a:t> (1,5) en 15 min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B2D3B5-97B6-7E4A-ACEF-5404F91AA038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841592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S" altLang="es-ES" dirty="0"/>
          </a:p>
        </p:txBody>
      </p:sp>
      <p:sp>
        <p:nvSpPr>
          <p:cNvPr id="2" name="Marcador de encabezado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s-ES"/>
              <a:t>1. Conceptes d'hidrologia</a:t>
            </a:r>
          </a:p>
        </p:txBody>
      </p:sp>
    </p:spTree>
    <p:extLst>
      <p:ext uri="{BB962C8B-B14F-4D97-AF65-F5344CB8AC3E}">
        <p14:creationId xmlns:p14="http://schemas.microsoft.com/office/powerpoint/2010/main" val="4844453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B2D3B5-97B6-7E4A-ACEF-5404F91AA038}" type="slidenum">
              <a:rPr lang="es-ES" smtClean="0"/>
              <a:t>23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85222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B2D3B5-97B6-7E4A-ACEF-5404F91AA038}" type="slidenum">
              <a:rPr lang="es-ES" smtClean="0"/>
              <a:t>24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60550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Per recopilar </a:t>
            </a:r>
            <a:r>
              <a:rPr lang="es-ES" dirty="0" err="1"/>
              <a:t>aquest</a:t>
            </a:r>
            <a:r>
              <a:rPr lang="es-ES" dirty="0"/>
              <a:t> </a:t>
            </a:r>
            <a:r>
              <a:rPr lang="es-ES" dirty="0" err="1"/>
              <a:t>coneixement</a:t>
            </a:r>
            <a:r>
              <a:rPr lang="es-ES" dirty="0"/>
              <a:t> el </a:t>
            </a:r>
            <a:r>
              <a:rPr lang="es-ES" dirty="0" err="1"/>
              <a:t>projecte</a:t>
            </a:r>
            <a:r>
              <a:rPr lang="es-ES" dirty="0"/>
              <a:t> </a:t>
            </a:r>
            <a:r>
              <a:rPr lang="es-ES" dirty="0" err="1"/>
              <a:t>compta</a:t>
            </a:r>
            <a:r>
              <a:rPr lang="es-ES" dirty="0"/>
              <a:t> </a:t>
            </a:r>
            <a:r>
              <a:rPr lang="es-ES" dirty="0" err="1"/>
              <a:t>amb</a:t>
            </a:r>
            <a:r>
              <a:rPr lang="es-ES" dirty="0"/>
              <a:t> </a:t>
            </a:r>
            <a:r>
              <a:rPr lang="es-ES" dirty="0" err="1"/>
              <a:t>eines</a:t>
            </a:r>
            <a:r>
              <a:rPr lang="es-ES" dirty="0"/>
              <a:t>: APP, </a:t>
            </a:r>
            <a:r>
              <a:rPr lang="es-ES" dirty="0" err="1"/>
              <a:t>enquestes</a:t>
            </a:r>
            <a:r>
              <a:rPr lang="es-ES" dirty="0"/>
              <a:t> i </a:t>
            </a:r>
            <a:r>
              <a:rPr lang="es-ES" dirty="0" err="1"/>
              <a:t>focus</a:t>
            </a:r>
            <a:r>
              <a:rPr lang="es-ES" dirty="0"/>
              <a:t> </a:t>
            </a:r>
            <a:r>
              <a:rPr lang="es-ES" dirty="0" err="1"/>
              <a:t>grups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B2D3B5-97B6-7E4A-ACEF-5404F91AA038}" type="slidenum">
              <a:rPr lang="es-ES" smtClean="0"/>
              <a:t>27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904640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4EB22-7371-8A4E-BC6B-B9A96E20CCDD}" type="datetimeFigureOut">
              <a:rPr lang="es-ES" smtClean="0"/>
              <a:t>15/4/20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DC391-2F48-EE45-9474-52F33E95DC0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09916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4EB22-7371-8A4E-BC6B-B9A96E20CCDD}" type="datetimeFigureOut">
              <a:rPr lang="es-ES" smtClean="0"/>
              <a:t>15/4/20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DC391-2F48-EE45-9474-52F33E95DC0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1426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4EB22-7371-8A4E-BC6B-B9A96E20CCDD}" type="datetimeFigureOut">
              <a:rPr lang="es-ES" smtClean="0"/>
              <a:t>15/4/20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DC391-2F48-EE45-9474-52F33E95DC0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10867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4EB22-7371-8A4E-BC6B-B9A96E20CCDD}" type="datetimeFigureOut">
              <a:rPr lang="es-ES" smtClean="0"/>
              <a:t>15/4/20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DC391-2F48-EE45-9474-52F33E95DC0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78084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4EB22-7371-8A4E-BC6B-B9A96E20CCDD}" type="datetimeFigureOut">
              <a:rPr lang="es-ES" smtClean="0"/>
              <a:t>15/4/20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DC391-2F48-EE45-9474-52F33E95DC0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4324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4EB22-7371-8A4E-BC6B-B9A96E20CCDD}" type="datetimeFigureOut">
              <a:rPr lang="es-ES" smtClean="0"/>
              <a:t>15/4/20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DC391-2F48-EE45-9474-52F33E95DC0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222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4EB22-7371-8A4E-BC6B-B9A96E20CCDD}" type="datetimeFigureOut">
              <a:rPr lang="es-ES" smtClean="0"/>
              <a:t>15/4/20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DC391-2F48-EE45-9474-52F33E95DC0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259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4EB22-7371-8A4E-BC6B-B9A96E20CCDD}" type="datetimeFigureOut">
              <a:rPr lang="es-ES" smtClean="0"/>
              <a:t>15/4/20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DC391-2F48-EE45-9474-52F33E95DC0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364671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4EB22-7371-8A4E-BC6B-B9A96E20CCDD}" type="datetimeFigureOut">
              <a:rPr lang="es-ES" smtClean="0"/>
              <a:t>15/4/20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DC391-2F48-EE45-9474-52F33E95DC0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63173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4EB22-7371-8A4E-BC6B-B9A96E20CCDD}" type="datetimeFigureOut">
              <a:rPr lang="es-ES" smtClean="0"/>
              <a:t>15/4/20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DC391-2F48-EE45-9474-52F33E95DC0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70462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4EB22-7371-8A4E-BC6B-B9A96E20CCDD}" type="datetimeFigureOut">
              <a:rPr lang="es-ES" smtClean="0"/>
              <a:t>15/4/20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DC391-2F48-EE45-9474-52F33E95DC0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077714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/>
          </p:nvPr>
        </p:nvSpPr>
        <p:spPr>
          <a:xfrm>
            <a:off x="457200" y="274640"/>
            <a:ext cx="8229600" cy="5851525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ABE643-BAD5-4FD4-8863-FE97B4E891B5}" type="datetime1">
              <a:rPr lang="ca-ES" altLang="es-ES" smtClean="0"/>
              <a:t>15/4/20</a:t>
            </a:fld>
            <a:endParaRPr lang="es-ES" alt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1537F2-2993-4D49-AB12-0CB45EC473F3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1454023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A4EB22-7371-8A4E-BC6B-B9A96E20CCDD}" type="datetimeFigureOut">
              <a:rPr lang="es-ES" smtClean="0"/>
              <a:t>15/4/20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2DC391-2F48-EE45-9474-52F33E95DC0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0910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13" Type="http://schemas.openxmlformats.org/officeDocument/2006/relationships/image" Target="../media/image9.jpeg"/><Relationship Id="rId3" Type="http://schemas.openxmlformats.org/officeDocument/2006/relationships/hyperlink" Target="http://gamariesgos.wordpress.com/" TargetMode="External"/><Relationship Id="rId7" Type="http://schemas.openxmlformats.org/officeDocument/2006/relationships/image" Target="../media/image3.emf"/><Relationship Id="rId12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emf"/><Relationship Id="rId11" Type="http://schemas.openxmlformats.org/officeDocument/2006/relationships/image" Target="../media/image7.png"/><Relationship Id="rId5" Type="http://schemas.openxmlformats.org/officeDocument/2006/relationships/image" Target="../media/image1.emf"/><Relationship Id="rId10" Type="http://schemas.openxmlformats.org/officeDocument/2006/relationships/image" Target="../media/image6.jpeg"/><Relationship Id="rId4" Type="http://schemas.openxmlformats.org/officeDocument/2006/relationships/hyperlink" Target="http://www.floodup.ub.edu/" TargetMode="External"/><Relationship Id="rId9" Type="http://schemas.openxmlformats.org/officeDocument/2006/relationships/image" Target="../media/image5.jpeg"/><Relationship Id="rId14" Type="http://schemas.openxmlformats.org/officeDocument/2006/relationships/image" Target="../media/image10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2.jpeg"/><Relationship Id="rId7" Type="http://schemas.openxmlformats.org/officeDocument/2006/relationships/hyperlink" Target="http://www.floodup.ub.edu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gamariesgos.wordpress.com/" TargetMode="External"/><Relationship Id="rId11" Type="http://schemas.openxmlformats.org/officeDocument/2006/relationships/image" Target="../media/image3.emf"/><Relationship Id="rId5" Type="http://schemas.openxmlformats.org/officeDocument/2006/relationships/image" Target="../media/image14.png"/><Relationship Id="rId10" Type="http://schemas.openxmlformats.org/officeDocument/2006/relationships/image" Target="../media/image2.emf"/><Relationship Id="rId4" Type="http://schemas.openxmlformats.org/officeDocument/2006/relationships/image" Target="../media/image13.png"/><Relationship Id="rId9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2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g"/><Relationship Id="rId5" Type="http://schemas.openxmlformats.org/officeDocument/2006/relationships/image" Target="../media/image20.jpeg"/><Relationship Id="rId4" Type="http://schemas.openxmlformats.org/officeDocument/2006/relationships/image" Target="../media/image17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tiff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es.slideshare.net/gamameteo/inundacions-del-1994" TargetMode="External"/><Relationship Id="rId7" Type="http://schemas.openxmlformats.org/officeDocument/2006/relationships/image" Target="../media/image17.tiff"/><Relationship Id="rId2" Type="http://schemas.openxmlformats.org/officeDocument/2006/relationships/hyperlink" Target="https://es.slideshare.net/gamameteo/193010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es.slideshare.net/gamameteo/193010" TargetMode="Externa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tiff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tiff"/><Relationship Id="rId5" Type="http://schemas.openxmlformats.org/officeDocument/2006/relationships/image" Target="../media/image16.jpeg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tif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tiff"/><Relationship Id="rId5" Type="http://schemas.openxmlformats.org/officeDocument/2006/relationships/image" Target="../media/image16.jpeg"/><Relationship Id="rId4" Type="http://schemas.openxmlformats.org/officeDocument/2006/relationships/image" Target="../media/image3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4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tif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7.jpeg"/><Relationship Id="rId5" Type="http://schemas.openxmlformats.org/officeDocument/2006/relationships/image" Target="../media/image17.tiff"/><Relationship Id="rId4" Type="http://schemas.openxmlformats.org/officeDocument/2006/relationships/image" Target="../media/image1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tiff"/><Relationship Id="rId4" Type="http://schemas.openxmlformats.org/officeDocument/2006/relationships/image" Target="../media/image1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tiff"/><Relationship Id="rId5" Type="http://schemas.openxmlformats.org/officeDocument/2006/relationships/image" Target="../media/image16.jpeg"/><Relationship Id="rId4" Type="http://schemas.openxmlformats.org/officeDocument/2006/relationships/image" Target="../media/image4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7" Type="http://schemas.openxmlformats.org/officeDocument/2006/relationships/image" Target="../media/image17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44.png"/><Relationship Id="rId4" Type="http://schemas.openxmlformats.org/officeDocument/2006/relationships/image" Target="../media/image43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tiff"/><Relationship Id="rId4" Type="http://schemas.openxmlformats.org/officeDocument/2006/relationships/image" Target="../media/image1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7" Type="http://schemas.openxmlformats.org/officeDocument/2006/relationships/image" Target="../media/image49.tiff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peg"/><Relationship Id="rId5" Type="http://schemas.openxmlformats.org/officeDocument/2006/relationships/image" Target="../media/image17.tiff"/><Relationship Id="rId4" Type="http://schemas.openxmlformats.org/officeDocument/2006/relationships/image" Target="../media/image1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tiff"/><Relationship Id="rId4" Type="http://schemas.openxmlformats.org/officeDocument/2006/relationships/image" Target="../media/image16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11" Type="http://schemas.openxmlformats.org/officeDocument/2006/relationships/image" Target="../media/image17.tiff"/><Relationship Id="rId5" Type="http://schemas.openxmlformats.org/officeDocument/2006/relationships/image" Target="../media/image54.png"/><Relationship Id="rId10" Type="http://schemas.openxmlformats.org/officeDocument/2006/relationships/image" Target="../media/image16.jpeg"/><Relationship Id="rId4" Type="http://schemas.openxmlformats.org/officeDocument/2006/relationships/image" Target="../media/image53.png"/><Relationship Id="rId9" Type="http://schemas.openxmlformats.org/officeDocument/2006/relationships/hyperlink" Target="mailto:floodup2@gmail.com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tif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tif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hyperlink" Target="https://forms.gle/VP5RamrgvfXeC5ER9" TargetMode="External"/><Relationship Id="rId13" Type="http://schemas.openxmlformats.org/officeDocument/2006/relationships/image" Target="../media/image64.png"/><Relationship Id="rId3" Type="http://schemas.openxmlformats.org/officeDocument/2006/relationships/image" Target="../media/image60.png"/><Relationship Id="rId7" Type="http://schemas.openxmlformats.org/officeDocument/2006/relationships/hyperlink" Target="https://forms.gle/cMYYG8UsZbPLVohh9" TargetMode="External"/><Relationship Id="rId12" Type="http://schemas.openxmlformats.org/officeDocument/2006/relationships/image" Target="../media/image17.tiff"/><Relationship Id="rId2" Type="http://schemas.openxmlformats.org/officeDocument/2006/relationships/hyperlink" Target="https://forms.gle/5jerg8sEBoKtequk6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11" Type="http://schemas.openxmlformats.org/officeDocument/2006/relationships/image" Target="../media/image16.jpeg"/><Relationship Id="rId5" Type="http://schemas.openxmlformats.org/officeDocument/2006/relationships/hyperlink" Target="https://forms.gle/s5tZhbbkuPdVYRor7" TargetMode="External"/><Relationship Id="rId15" Type="http://schemas.openxmlformats.org/officeDocument/2006/relationships/hyperlink" Target="https://forms.gle/qYGzrN2njhF47y3Y9" TargetMode="External"/><Relationship Id="rId10" Type="http://schemas.openxmlformats.org/officeDocument/2006/relationships/hyperlink" Target="https://forms.gle/yBjQhERFxcBhvNs16" TargetMode="External"/><Relationship Id="rId4" Type="http://schemas.openxmlformats.org/officeDocument/2006/relationships/image" Target="../media/image61.png"/><Relationship Id="rId9" Type="http://schemas.openxmlformats.org/officeDocument/2006/relationships/image" Target="../media/image63.png"/><Relationship Id="rId14" Type="http://schemas.openxmlformats.org/officeDocument/2006/relationships/image" Target="../media/image6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hyperlink" Target="mailto:floodup2@gmail.com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jpeg"/><Relationship Id="rId5" Type="http://schemas.openxmlformats.org/officeDocument/2006/relationships/image" Target="../media/image17.tiff"/><Relationship Id="rId4" Type="http://schemas.openxmlformats.org/officeDocument/2006/relationships/image" Target="../media/image16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image" Target="../media/image1.emf"/><Relationship Id="rId3" Type="http://schemas.openxmlformats.org/officeDocument/2006/relationships/image" Target="../media/image16.jpeg"/><Relationship Id="rId7" Type="http://schemas.openxmlformats.org/officeDocument/2006/relationships/image" Target="../media/image6.jpeg"/><Relationship Id="rId12" Type="http://schemas.openxmlformats.org/officeDocument/2006/relationships/image" Target="../media/image73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jpeg"/><Relationship Id="rId11" Type="http://schemas.openxmlformats.org/officeDocument/2006/relationships/hyperlink" Target="http://www.floodup.ub.edu/" TargetMode="External"/><Relationship Id="rId5" Type="http://schemas.openxmlformats.org/officeDocument/2006/relationships/image" Target="../media/image69.emf"/><Relationship Id="rId10" Type="http://schemas.openxmlformats.org/officeDocument/2006/relationships/hyperlink" Target="http://gamariesgos.wordpress.com/" TargetMode="External"/><Relationship Id="rId4" Type="http://schemas.openxmlformats.org/officeDocument/2006/relationships/image" Target="../media/image17.tiff"/><Relationship Id="rId9" Type="http://schemas.openxmlformats.org/officeDocument/2006/relationships/image" Target="../media/image7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684424-E63C-BB41-8017-231D30AFFC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504" y="1540576"/>
            <a:ext cx="8787954" cy="1044622"/>
          </a:xfrm>
        </p:spPr>
        <p:txBody>
          <a:bodyPr>
            <a:noAutofit/>
          </a:bodyPr>
          <a:lstStyle/>
          <a:p>
            <a:r>
              <a:rPr lang="es-ES" sz="4400" b="1" dirty="0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FLOODUP Francolí. </a:t>
            </a:r>
            <a:br>
              <a:rPr lang="es-ES" sz="4400" b="1" dirty="0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</a:br>
            <a:r>
              <a:rPr lang="es-ES" sz="4000" b="1" dirty="0" err="1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Retorn</a:t>
            </a:r>
            <a:r>
              <a:rPr lang="es-ES" sz="4000" b="1" dirty="0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s-ES" sz="4000" b="1" dirty="0" err="1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d’experiència</a:t>
            </a:r>
            <a:r>
              <a:rPr lang="es-ES" sz="4000" b="1" dirty="0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s-ES" sz="4000" b="1" dirty="0" err="1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col·lectiu</a:t>
            </a:r>
            <a:r>
              <a:rPr lang="es-ES" sz="4000" b="1" dirty="0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 de les </a:t>
            </a:r>
            <a:r>
              <a:rPr lang="es-ES" sz="4000" b="1" dirty="0" err="1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inundacions</a:t>
            </a:r>
            <a:r>
              <a:rPr lang="es-ES" sz="4000" b="1" dirty="0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s-ES" sz="4000" b="1" dirty="0" err="1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d’octubre</a:t>
            </a:r>
            <a:r>
              <a:rPr lang="es-ES" sz="4000" b="1" dirty="0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 de 2019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A733133-B6AB-514F-AAF5-C66EF9BFF3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8171" y="5052733"/>
            <a:ext cx="6858000" cy="1655762"/>
          </a:xfrm>
        </p:spPr>
        <p:txBody>
          <a:bodyPr>
            <a:normAutofit fontScale="55000" lnSpcReduction="20000"/>
          </a:bodyPr>
          <a:lstStyle/>
          <a:p>
            <a:r>
              <a:rPr lang="ca-ES" b="1" dirty="0"/>
              <a:t>Montserrat </a:t>
            </a:r>
            <a:r>
              <a:rPr lang="ca-ES" b="1" dirty="0" err="1"/>
              <a:t>Llasat</a:t>
            </a:r>
            <a:r>
              <a:rPr lang="ca-ES" b="1" dirty="0"/>
              <a:t>-Botija, M. Carme </a:t>
            </a:r>
            <a:r>
              <a:rPr lang="ca-ES" b="1" dirty="0" err="1"/>
              <a:t>Llasat</a:t>
            </a:r>
            <a:r>
              <a:rPr lang="ca-ES" b="1" dirty="0"/>
              <a:t> Botija, </a:t>
            </a:r>
          </a:p>
          <a:p>
            <a:r>
              <a:rPr lang="ca-ES" b="1" dirty="0"/>
              <a:t>Grup GAMA. Dept. de Física Aplicada</a:t>
            </a:r>
          </a:p>
          <a:p>
            <a:r>
              <a:rPr lang="ca-ES" b="1" dirty="0"/>
              <a:t>Facultat de Física. Universitat de Barcelona</a:t>
            </a:r>
          </a:p>
          <a:p>
            <a:r>
              <a:rPr lang="es-ES" i="1" dirty="0">
                <a:hlinkClick r:id="rId3"/>
              </a:rPr>
              <a:t>http://gamariesgos.wordpress.com</a:t>
            </a:r>
            <a:r>
              <a:rPr lang="es-ES" i="1" dirty="0"/>
              <a:t>     </a:t>
            </a:r>
            <a:r>
              <a:rPr lang="es-ES" i="1" dirty="0">
                <a:hlinkClick r:id="rId4"/>
              </a:rPr>
              <a:t>www.floodup.ub.edu</a:t>
            </a:r>
            <a:endParaRPr lang="es-ES" i="1" dirty="0"/>
          </a:p>
          <a:p>
            <a:r>
              <a:rPr lang="es-ES" i="1" dirty="0">
                <a:solidFill>
                  <a:srgbClr val="008000"/>
                </a:solidFill>
              </a:rPr>
              <a:t>A Facebook: GAMA – Riesgos Naturales - UB  </a:t>
            </a:r>
          </a:p>
          <a:p>
            <a:r>
              <a:rPr lang="es-ES" i="1" dirty="0">
                <a:solidFill>
                  <a:srgbClr val="008000"/>
                </a:solidFill>
              </a:rPr>
              <a:t>A Twitter: @GAMA_UB</a:t>
            </a:r>
          </a:p>
          <a:p>
            <a:endParaRPr lang="es-ES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F173382-385F-BE40-B1B0-55975872F17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7984" y="116632"/>
            <a:ext cx="576064" cy="78030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785B6BE-885D-AC4F-9219-618C651B8D1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52320" y="188640"/>
            <a:ext cx="1484647" cy="447577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D30DA38D-99D3-1E44-B6DD-8EC63D65753A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04" y="116632"/>
            <a:ext cx="618558" cy="82099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4B969ED4-E991-484D-8BA6-933303013ABD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200453"/>
            <a:ext cx="2319660" cy="469551"/>
          </a:xfrm>
          <a:prstGeom prst="rect">
            <a:avLst/>
          </a:prstGeom>
        </p:spPr>
      </p:pic>
      <p:pic>
        <p:nvPicPr>
          <p:cNvPr id="10" name="Picture 2" descr="C:\Users\user\Documents\Research_Projects\M-CostAdapt_2018\WEB-SITE\logo-EconomiaC-63px.jpg">
            <a:extLst>
              <a:ext uri="{FF2B5EF4-FFF2-40B4-BE49-F238E27FC236}">
                <a16:creationId xmlns:a16="http://schemas.microsoft.com/office/drawing/2014/main" id="{E63DD8AC-989B-4F4C-BEBC-C60A18A89C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6062" y="5518220"/>
            <a:ext cx="1650424" cy="412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3">
            <a:extLst>
              <a:ext uri="{FF2B5EF4-FFF2-40B4-BE49-F238E27FC236}">
                <a16:creationId xmlns:a16="http://schemas.microsoft.com/office/drawing/2014/main" id="{F6C12A0D-9AF1-FB48-87C6-9947AD65B477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73" y="5373693"/>
            <a:ext cx="607789" cy="606687"/>
          </a:xfrm>
          <a:prstGeom prst="rect">
            <a:avLst/>
          </a:prstGeom>
        </p:spPr>
      </p:pic>
      <p:pic>
        <p:nvPicPr>
          <p:cNvPr id="12" name="Imagen" descr="Imagen">
            <a:extLst>
              <a:ext uri="{FF2B5EF4-FFF2-40B4-BE49-F238E27FC236}">
                <a16:creationId xmlns:a16="http://schemas.microsoft.com/office/drawing/2014/main" id="{7D3AA066-2CF3-4B44-87E6-3C42EBB3E8FC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70402" y="5324643"/>
            <a:ext cx="995575" cy="771332"/>
          </a:xfrm>
          <a:prstGeom prst="rect">
            <a:avLst/>
          </a:prstGeom>
          <a:ln w="12700">
            <a:miter lim="400000"/>
          </a:ln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7B587C52-6A89-2144-AAC2-3AA319861570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750774" y="6236582"/>
            <a:ext cx="2331283" cy="447577"/>
          </a:xfrm>
          <a:prstGeom prst="rect">
            <a:avLst/>
          </a:prstGeom>
        </p:spPr>
      </p:pic>
      <p:sp>
        <p:nvSpPr>
          <p:cNvPr id="16" name="Rectángulo 15">
            <a:extLst>
              <a:ext uri="{FF2B5EF4-FFF2-40B4-BE49-F238E27FC236}">
                <a16:creationId xmlns:a16="http://schemas.microsoft.com/office/drawing/2014/main" id="{578E6187-B062-2940-9972-6DCA85642CD0}"/>
              </a:ext>
            </a:extLst>
          </p:cNvPr>
          <p:cNvSpPr/>
          <p:nvPr/>
        </p:nvSpPr>
        <p:spPr>
          <a:xfrm>
            <a:off x="-34639" y="5955079"/>
            <a:ext cx="261962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1100" i="1" dirty="0">
                <a:solidFill>
                  <a:srgbClr val="0070C0"/>
                </a:solidFill>
                <a:latin typeface="AppleSystemUIFont"/>
                <a:ea typeface="Calibri" panose="020F0502020204030204" pitchFamily="34" charset="0"/>
                <a:cs typeface="AppleSystemUIFont"/>
              </a:rPr>
              <a:t>FEDER/MCIU-AEI</a:t>
            </a:r>
            <a:r>
              <a:rPr lang="es-ES" sz="11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/CTM2017-83655-C2-2-R</a:t>
            </a:r>
            <a:r>
              <a:rPr lang="es-ES" sz="1100" i="1" dirty="0">
                <a:solidFill>
                  <a:srgbClr val="0070C0"/>
                </a:solidFill>
              </a:rPr>
              <a:t> </a:t>
            </a:r>
          </a:p>
        </p:txBody>
      </p:sp>
      <p:pic>
        <p:nvPicPr>
          <p:cNvPr id="14" name="Image6">
            <a:extLst>
              <a:ext uri="{FF2B5EF4-FFF2-40B4-BE49-F238E27FC236}">
                <a16:creationId xmlns:a16="http://schemas.microsoft.com/office/drawing/2014/main" id="{C4DCC810-DE80-FC47-8BB7-7286E2788E5D}"/>
              </a:ext>
            </a:extLst>
          </p:cNvPr>
          <p:cNvPicPr/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034776" y="2603878"/>
            <a:ext cx="4715998" cy="2421371"/>
          </a:xfrm>
          <a:prstGeom prst="rect">
            <a:avLst/>
          </a:prstGeom>
        </p:spPr>
      </p:pic>
      <p:sp>
        <p:nvSpPr>
          <p:cNvPr id="17" name="Rectángulo 16">
            <a:extLst>
              <a:ext uri="{FF2B5EF4-FFF2-40B4-BE49-F238E27FC236}">
                <a16:creationId xmlns:a16="http://schemas.microsoft.com/office/drawing/2014/main" id="{7D1464FF-E0F1-BC46-BD6E-84AC256A83B8}"/>
              </a:ext>
            </a:extLst>
          </p:cNvPr>
          <p:cNvSpPr/>
          <p:nvPr/>
        </p:nvSpPr>
        <p:spPr>
          <a:xfrm>
            <a:off x="5947349" y="4779028"/>
            <a:ext cx="80342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000" dirty="0">
                <a:solidFill>
                  <a:srgbClr val="00000A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Foto: ACN</a:t>
            </a:r>
            <a:r>
              <a:rPr lang="es-ES" sz="1000" dirty="0"/>
              <a:t> 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5F422BDE-8927-C643-9C3A-3CF312B5AF2A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54300" y="6364378"/>
            <a:ext cx="1233532" cy="340455"/>
          </a:xfrm>
          <a:prstGeom prst="rect">
            <a:avLst/>
          </a:prstGeom>
        </p:spPr>
      </p:pic>
      <p:sp>
        <p:nvSpPr>
          <p:cNvPr id="18" name="Rectángulo 17">
            <a:extLst>
              <a:ext uri="{FF2B5EF4-FFF2-40B4-BE49-F238E27FC236}">
                <a16:creationId xmlns:a16="http://schemas.microsoft.com/office/drawing/2014/main" id="{71B12928-0B7B-DD42-A901-8A364301A640}"/>
              </a:ext>
            </a:extLst>
          </p:cNvPr>
          <p:cNvSpPr/>
          <p:nvPr/>
        </p:nvSpPr>
        <p:spPr>
          <a:xfrm>
            <a:off x="7065285" y="5915063"/>
            <a:ext cx="98719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a-ES" sz="1400" b="1" dirty="0">
                <a:solidFill>
                  <a:srgbClr val="0070C0"/>
                </a:solidFill>
              </a:rPr>
              <a:t>EFA210/16</a:t>
            </a:r>
            <a:endParaRPr lang="es-ES" sz="1400" b="1" dirty="0">
              <a:solidFill>
                <a:srgbClr val="0070C0"/>
              </a:solidFill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67860EEA-8AAF-4C43-BC2E-4EF85779B67E}"/>
              </a:ext>
            </a:extLst>
          </p:cNvPr>
          <p:cNvSpPr txBox="1"/>
          <p:nvPr/>
        </p:nvSpPr>
        <p:spPr>
          <a:xfrm>
            <a:off x="3444540" y="6578581"/>
            <a:ext cx="1411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0070C0"/>
                </a:solidFill>
              </a:rPr>
              <a:t>AGORA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E5E9C593-A907-674F-A646-DC0E926423A0}"/>
              </a:ext>
            </a:extLst>
          </p:cNvPr>
          <p:cNvSpPr/>
          <p:nvPr/>
        </p:nvSpPr>
        <p:spPr>
          <a:xfrm>
            <a:off x="2262358" y="6632442"/>
            <a:ext cx="133882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ACA210/18/00009</a:t>
            </a:r>
            <a:endParaRPr lang="es-ES" sz="1100" dirty="0">
              <a:solidFill>
                <a:schemeClr val="tx1">
                  <a:lumMod val="50000"/>
                  <a:lumOff val="50000"/>
                </a:schemeClr>
              </a:solidFill>
              <a:effectLst/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20244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Una carretera con nubes en el cielo&#10;&#10;Descripción generada automáticamente">
            <a:extLst>
              <a:ext uri="{FF2B5EF4-FFF2-40B4-BE49-F238E27FC236}">
                <a16:creationId xmlns:a16="http://schemas.microsoft.com/office/drawing/2014/main" id="{00D81D1C-9F15-2A46-996C-4C24BEED154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sp>
        <p:nvSpPr>
          <p:cNvPr id="3" name="Título 2"/>
          <p:cNvSpPr>
            <a:spLocks noGrp="1"/>
          </p:cNvSpPr>
          <p:nvPr>
            <p:ph type="ctrTitle"/>
          </p:nvPr>
        </p:nvSpPr>
        <p:spPr>
          <a:xfrm>
            <a:off x="685800" y="2322285"/>
            <a:ext cx="7772400" cy="1187677"/>
          </a:xfrm>
        </p:spPr>
        <p:txBody>
          <a:bodyPr>
            <a:normAutofit/>
          </a:bodyPr>
          <a:lstStyle/>
          <a:p>
            <a:r>
              <a:rPr lang="es-ES" sz="4800" b="1" dirty="0"/>
              <a:t>INTRODUCCIÓ</a:t>
            </a:r>
          </a:p>
        </p:txBody>
      </p:sp>
    </p:spTree>
    <p:extLst>
      <p:ext uri="{BB962C8B-B14F-4D97-AF65-F5344CB8AC3E}">
        <p14:creationId xmlns:p14="http://schemas.microsoft.com/office/powerpoint/2010/main" val="10068580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540175" y="433839"/>
            <a:ext cx="7773338" cy="1596177"/>
          </a:xfrm>
        </p:spPr>
        <p:txBody>
          <a:bodyPr>
            <a:normAutofit/>
          </a:bodyPr>
          <a:lstStyle/>
          <a:p>
            <a:r>
              <a:rPr lang="ca-ES" sz="2400" b="1" dirty="0">
                <a:solidFill>
                  <a:srgbClr val="FF0000"/>
                </a:solidFill>
              </a:rPr>
              <a:t>El grup GAMA (Grup d’Anàlisi de situacions meteorològiques Adverses)</a:t>
            </a:r>
          </a:p>
        </p:txBody>
      </p:sp>
      <p:sp>
        <p:nvSpPr>
          <p:cNvPr id="2" name="Marcador de contenido 1"/>
          <p:cNvSpPr>
            <a:spLocks noGrp="1"/>
          </p:cNvSpPr>
          <p:nvPr>
            <p:ph idx="1"/>
          </p:nvPr>
        </p:nvSpPr>
        <p:spPr>
          <a:xfrm>
            <a:off x="3566445" y="1330443"/>
            <a:ext cx="4581970" cy="3450696"/>
          </a:xfrm>
        </p:spPr>
        <p:txBody>
          <a:bodyPr/>
          <a:lstStyle/>
          <a:p>
            <a:pPr lvl="1"/>
            <a:r>
              <a:rPr lang="ca-ES" sz="2000" dirty="0"/>
              <a:t>Grup d’investigació interdisciplinari</a:t>
            </a:r>
          </a:p>
          <a:p>
            <a:pPr lvl="1"/>
            <a:r>
              <a:rPr lang="ca-ES" sz="2000" dirty="0"/>
              <a:t>Col·laboracions (Observatori de l’Ebre, SMC, BSC...)</a:t>
            </a:r>
          </a:p>
          <a:p>
            <a:pPr marL="457200" lvl="1" indent="0">
              <a:buNone/>
            </a:pPr>
            <a:endParaRPr lang="ca-ES" sz="2000" dirty="0"/>
          </a:p>
        </p:txBody>
      </p:sp>
      <p:pic>
        <p:nvPicPr>
          <p:cNvPr id="8" name="Imagen 7" descr="logogama_petit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4003" y="6313097"/>
            <a:ext cx="388064" cy="514584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14" y="6282780"/>
            <a:ext cx="395824" cy="544901"/>
          </a:xfrm>
          <a:prstGeom prst="rect">
            <a:avLst/>
          </a:prstGeom>
        </p:spPr>
      </p:pic>
      <p:pic>
        <p:nvPicPr>
          <p:cNvPr id="5" name="Imagen 4" descr="logo_recerca_aigua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66000" y="6350192"/>
            <a:ext cx="1778000" cy="415871"/>
          </a:xfrm>
          <a:prstGeom prst="rect">
            <a:avLst/>
          </a:prstGeom>
        </p:spPr>
      </p:pic>
      <p:sp>
        <p:nvSpPr>
          <p:cNvPr id="26" name="2 Subtítulo"/>
          <p:cNvSpPr txBox="1">
            <a:spLocks/>
          </p:cNvSpPr>
          <p:nvPr/>
        </p:nvSpPr>
        <p:spPr>
          <a:xfrm>
            <a:off x="945032" y="5518499"/>
            <a:ext cx="6400800" cy="2495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a-ES" sz="1600" b="1" dirty="0"/>
              <a:t>Dept. de Física Aplicada</a:t>
            </a:r>
          </a:p>
          <a:p>
            <a:pPr marL="0" indent="0">
              <a:buNone/>
            </a:pPr>
            <a:r>
              <a:rPr lang="ca-ES" sz="1600" b="1" dirty="0"/>
              <a:t>Facultat de Física. Universitat de Barcelona</a:t>
            </a:r>
          </a:p>
          <a:p>
            <a:pPr marL="0" indent="0">
              <a:buNone/>
            </a:pPr>
            <a:r>
              <a:rPr lang="ca-ES" sz="1600" i="1" dirty="0">
                <a:hlinkClick r:id="rId6"/>
              </a:rPr>
              <a:t>http://gamariesgos.wordpress.com</a:t>
            </a:r>
            <a:r>
              <a:rPr lang="ca-ES" sz="1600" i="1" dirty="0"/>
              <a:t>     </a:t>
            </a:r>
            <a:r>
              <a:rPr lang="ca-ES" sz="1600" i="1" dirty="0">
                <a:hlinkClick r:id="rId7"/>
              </a:rPr>
              <a:t>www.floodup.ub.edu</a:t>
            </a:r>
            <a:endParaRPr lang="ca-ES" sz="1600" i="1" dirty="0"/>
          </a:p>
          <a:p>
            <a:pPr marL="0" indent="0">
              <a:buNone/>
            </a:pPr>
            <a:r>
              <a:rPr lang="ca-ES" sz="1600" i="1" dirty="0">
                <a:solidFill>
                  <a:srgbClr val="008000"/>
                </a:solidFill>
              </a:rPr>
              <a:t>A </a:t>
            </a:r>
            <a:r>
              <a:rPr lang="ca-ES" sz="1600" i="1" dirty="0" err="1">
                <a:solidFill>
                  <a:srgbClr val="008000"/>
                </a:solidFill>
              </a:rPr>
              <a:t>Facebook</a:t>
            </a:r>
            <a:r>
              <a:rPr lang="ca-ES" sz="1600" i="1" dirty="0">
                <a:solidFill>
                  <a:srgbClr val="008000"/>
                </a:solidFill>
              </a:rPr>
              <a:t>: GAMA – </a:t>
            </a:r>
            <a:r>
              <a:rPr lang="ca-ES" sz="1600" i="1" dirty="0" err="1">
                <a:solidFill>
                  <a:srgbClr val="008000"/>
                </a:solidFill>
              </a:rPr>
              <a:t>Riesgos</a:t>
            </a:r>
            <a:r>
              <a:rPr lang="ca-ES" sz="1600" i="1" dirty="0">
                <a:solidFill>
                  <a:srgbClr val="008000"/>
                </a:solidFill>
              </a:rPr>
              <a:t> </a:t>
            </a:r>
            <a:r>
              <a:rPr lang="ca-ES" sz="1600" i="1" dirty="0" err="1">
                <a:solidFill>
                  <a:srgbClr val="008000"/>
                </a:solidFill>
              </a:rPr>
              <a:t>Naturales</a:t>
            </a:r>
            <a:r>
              <a:rPr lang="ca-ES" sz="1600" i="1" dirty="0">
                <a:solidFill>
                  <a:srgbClr val="008000"/>
                </a:solidFill>
              </a:rPr>
              <a:t> - UB  A </a:t>
            </a:r>
            <a:r>
              <a:rPr lang="ca-ES" sz="1600" i="1" dirty="0" err="1">
                <a:solidFill>
                  <a:srgbClr val="008000"/>
                </a:solidFill>
              </a:rPr>
              <a:t>Twitter</a:t>
            </a:r>
            <a:r>
              <a:rPr lang="ca-ES" sz="1600" i="1" dirty="0">
                <a:solidFill>
                  <a:srgbClr val="008000"/>
                </a:solidFill>
              </a:rPr>
              <a:t>: @GAMA_UB</a:t>
            </a:r>
          </a:p>
          <a:p>
            <a:endParaRPr lang="ca-ES" sz="1600" dirty="0"/>
          </a:p>
          <a:p>
            <a:endParaRPr lang="ca-ES" sz="1600" b="1" dirty="0"/>
          </a:p>
        </p:txBody>
      </p:sp>
      <p:sp>
        <p:nvSpPr>
          <p:cNvPr id="4" name="3 CuadroTexto"/>
          <p:cNvSpPr txBox="1"/>
          <p:nvPr/>
        </p:nvSpPr>
        <p:spPr>
          <a:xfrm>
            <a:off x="207033" y="32301"/>
            <a:ext cx="34124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2800" b="1" dirty="0">
                <a:solidFill>
                  <a:srgbClr val="002060"/>
                </a:solidFill>
              </a:rPr>
              <a:t>QUI SOM?</a:t>
            </a:r>
          </a:p>
        </p:txBody>
      </p:sp>
      <p:pic>
        <p:nvPicPr>
          <p:cNvPr id="4098" name="Picture 2" descr="G:\MAC Facultat 31012019\LOGOS\LOGOS TOTS\logogama_petit.jp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0175" y="1762764"/>
            <a:ext cx="2657336" cy="3523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744F3438-3FB4-D242-9550-A0E2018F2E27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31182" y="68802"/>
            <a:ext cx="576064" cy="780305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A5769ED7-65B2-0442-870F-6998BB476777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52320" y="188640"/>
            <a:ext cx="1484647" cy="447577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C0F01601-FBED-DD43-BDED-C98337460E72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8866" y="68802"/>
            <a:ext cx="537134" cy="712923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DDEA755D-5C50-3840-82C6-1D8B3062E6F8}"/>
              </a:ext>
            </a:extLst>
          </p:cNvPr>
          <p:cNvSpPr txBox="1"/>
          <p:nvPr/>
        </p:nvSpPr>
        <p:spPr>
          <a:xfrm>
            <a:off x="3648295" y="2562048"/>
            <a:ext cx="549570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b="1" u="sng" dirty="0"/>
              <a:t>Línies de treball:</a:t>
            </a:r>
          </a:p>
          <a:p>
            <a:r>
              <a:rPr lang="ca-ES" dirty="0"/>
              <a:t>Riscos naturals: incendis, inundacions, pedregades, sequeres,…</a:t>
            </a:r>
          </a:p>
          <a:p>
            <a:r>
              <a:rPr lang="ca-ES" dirty="0"/>
              <a:t>Canvi climàtic, predicció estacional, </a:t>
            </a:r>
          </a:p>
          <a:p>
            <a:r>
              <a:rPr lang="ca-ES" dirty="0"/>
              <a:t>Predicció meteorològica i hidrològica</a:t>
            </a:r>
          </a:p>
          <a:p>
            <a:r>
              <a:rPr lang="ca-ES" dirty="0"/>
              <a:t>Prevenció de riscos d’inundacions i cadena d’alertes</a:t>
            </a:r>
          </a:p>
          <a:p>
            <a:r>
              <a:rPr lang="ca-ES" dirty="0"/>
              <a:t>Anàlisi de la percepció i de l’impacte social dels riscos naturals</a:t>
            </a:r>
          </a:p>
          <a:p>
            <a:r>
              <a:rPr lang="ca-ES" dirty="0"/>
              <a:t>Comunicació, divulgació i ciència ciutadana (</a:t>
            </a:r>
            <a:r>
              <a:rPr lang="ca-ES" dirty="0" err="1"/>
              <a:t>App</a:t>
            </a:r>
            <a:r>
              <a:rPr lang="ca-ES" dirty="0"/>
              <a:t>,…)</a:t>
            </a:r>
          </a:p>
          <a:p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6951838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E356301-1EBB-EE48-B303-660A035DA2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720089"/>
            <a:ext cx="7886700" cy="561816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ca-ES" dirty="0"/>
              <a:t>El grup GAMA, en col·laboració amb el Museu de la Vida Rural de l’Espluga de Francolí, us convida a participar en aquest </a:t>
            </a:r>
            <a:r>
              <a:rPr lang="ca-ES" b="1" dirty="0">
                <a:solidFill>
                  <a:srgbClr val="FF0000"/>
                </a:solidFill>
              </a:rPr>
              <a:t>experiment col·lectiu per recopilar informació sobre els aiguats del darrer octubre</a:t>
            </a:r>
            <a:r>
              <a:rPr lang="ca-ES" dirty="0"/>
              <a:t> a fi d’elaborar junts un anàlisi post-episodi.</a:t>
            </a:r>
          </a:p>
          <a:p>
            <a:pPr marL="0" indent="0">
              <a:buNone/>
            </a:pPr>
            <a:endParaRPr lang="ca-ES" dirty="0"/>
          </a:p>
          <a:p>
            <a:pPr marL="0" indent="0">
              <a:buNone/>
            </a:pPr>
            <a:r>
              <a:rPr lang="ca-ES" dirty="0"/>
              <a:t>Els estudis post-episodi són informes que es fan després d’un esdeveniment que ha causat molts danys i </a:t>
            </a:r>
            <a:r>
              <a:rPr lang="ca-ES" b="1" dirty="0">
                <a:solidFill>
                  <a:srgbClr val="FF0000"/>
                </a:solidFill>
              </a:rPr>
              <a:t>tenen com a objectiu extreure aprenentatges per preparar-se millor per futurs episodis</a:t>
            </a:r>
            <a:r>
              <a:rPr lang="ca-ES" dirty="0"/>
              <a:t>. </a:t>
            </a:r>
          </a:p>
          <a:p>
            <a:pPr marL="0" indent="0">
              <a:buNone/>
            </a:pPr>
            <a:endParaRPr lang="ca-ES" dirty="0"/>
          </a:p>
          <a:p>
            <a:pPr marL="0" indent="0">
              <a:buNone/>
            </a:pPr>
            <a:r>
              <a:rPr lang="ca-ES" b="1" dirty="0">
                <a:solidFill>
                  <a:srgbClr val="FF0000"/>
                </a:solidFill>
              </a:rPr>
              <a:t>La generació de coneixement col·lectiu és una oportunitat </a:t>
            </a:r>
            <a:r>
              <a:rPr lang="ca-ES" dirty="0"/>
              <a:t>per incorporar innovacions en aquest tipus d’informes i incrementar els aprenentatges a extreure. </a:t>
            </a:r>
          </a:p>
          <a:p>
            <a:pPr marL="0" indent="0">
              <a:buNone/>
            </a:pPr>
            <a:endParaRPr lang="ca-ES" dirty="0"/>
          </a:p>
          <a:p>
            <a:pPr marL="0" indent="0">
              <a:buNone/>
            </a:pPr>
            <a:r>
              <a:rPr lang="ca-ES" dirty="0"/>
              <a:t>En el cas de l’Espluga de Francolí i la comarca de la Conca de Barberà, on es va organitzar un </a:t>
            </a:r>
            <a:r>
              <a:rPr lang="ca-ES" b="1" dirty="0">
                <a:solidFill>
                  <a:srgbClr val="FF0000"/>
                </a:solidFill>
              </a:rPr>
              <a:t>important moviment solidari per ajudar a la recuperació</a:t>
            </a:r>
            <a:r>
              <a:rPr lang="ca-ES" dirty="0"/>
              <a:t>, és encara més interessant poder comptar amb la vostra participació.</a:t>
            </a:r>
          </a:p>
          <a:p>
            <a:pPr marL="0" indent="0">
              <a:buNone/>
            </a:pPr>
            <a:endParaRPr lang="ca-ES" dirty="0"/>
          </a:p>
          <a:p>
            <a:pPr marL="0" indent="0">
              <a:buNone/>
            </a:pPr>
            <a:r>
              <a:rPr lang="ca-ES" dirty="0"/>
              <a:t>Aquesta proposta es porta a terme en el marc del projecte </a:t>
            </a:r>
            <a:r>
              <a:rPr lang="ca-ES" b="1" dirty="0">
                <a:solidFill>
                  <a:srgbClr val="FF0000"/>
                </a:solidFill>
              </a:rPr>
              <a:t>AQUELOO-FLOODUP de la </a:t>
            </a:r>
            <a:r>
              <a:rPr lang="ca-ES" b="1" dirty="0" err="1">
                <a:solidFill>
                  <a:srgbClr val="FF0000"/>
                </a:solidFill>
              </a:rPr>
              <a:t>FeCYT</a:t>
            </a:r>
            <a:r>
              <a:rPr lang="ca-ES" b="1" dirty="0">
                <a:solidFill>
                  <a:srgbClr val="FF0000"/>
                </a:solidFill>
              </a:rPr>
              <a:t> </a:t>
            </a:r>
            <a:r>
              <a:rPr lang="ca-ES" dirty="0"/>
              <a:t>que presentarem més endavant.</a:t>
            </a:r>
            <a:endParaRPr lang="es-ES" dirty="0"/>
          </a:p>
        </p:txBody>
      </p:sp>
      <p:sp>
        <p:nvSpPr>
          <p:cNvPr id="4" name="9 CuadroTexto">
            <a:extLst>
              <a:ext uri="{FF2B5EF4-FFF2-40B4-BE49-F238E27FC236}">
                <a16:creationId xmlns:a16="http://schemas.microsoft.com/office/drawing/2014/main" id="{9619D54B-DEB0-094A-BC2B-239D9704D9F4}"/>
              </a:ext>
            </a:extLst>
          </p:cNvPr>
          <p:cNvSpPr txBox="1"/>
          <p:nvPr/>
        </p:nvSpPr>
        <p:spPr>
          <a:xfrm>
            <a:off x="586441" y="71927"/>
            <a:ext cx="33362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2800" b="1" dirty="0">
                <a:solidFill>
                  <a:srgbClr val="002060"/>
                </a:solidFill>
              </a:rPr>
              <a:t>En resum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424DAEC-51A7-1F46-97E5-EC1CDF20C97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45" y="71927"/>
            <a:ext cx="357568" cy="47414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7246122D-2041-4848-80FE-1A625887D2B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0962" y="155586"/>
            <a:ext cx="1297423" cy="390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8914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Playa con vista al agua&#10;&#10;Descripción generada automáticamente">
            <a:extLst>
              <a:ext uri="{FF2B5EF4-FFF2-40B4-BE49-F238E27FC236}">
                <a16:creationId xmlns:a16="http://schemas.microsoft.com/office/drawing/2014/main" id="{0D022CE2-B49E-F44A-9B90-27D4745BF38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715"/>
            <a:ext cx="9144000" cy="6846570"/>
          </a:xfrm>
          <a:prstGeom prst="rect">
            <a:avLst/>
          </a:prstGeom>
        </p:spPr>
      </p:pic>
      <p:sp>
        <p:nvSpPr>
          <p:cNvPr id="3" name="Título 2"/>
          <p:cNvSpPr>
            <a:spLocks noGrp="1"/>
          </p:cNvSpPr>
          <p:nvPr>
            <p:ph type="ctrTitle"/>
          </p:nvPr>
        </p:nvSpPr>
        <p:spPr>
          <a:xfrm>
            <a:off x="685800" y="2322285"/>
            <a:ext cx="7772400" cy="1187677"/>
          </a:xfrm>
        </p:spPr>
        <p:txBody>
          <a:bodyPr>
            <a:normAutofit/>
          </a:bodyPr>
          <a:lstStyle/>
          <a:p>
            <a:r>
              <a:rPr lang="es-ES" sz="4800" b="1" dirty="0"/>
              <a:t>LES INUNDACIONS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A1A77F4-2C45-BF44-BE5F-D21593731A14}"/>
              </a:ext>
            </a:extLst>
          </p:cNvPr>
          <p:cNvSpPr txBox="1"/>
          <p:nvPr/>
        </p:nvSpPr>
        <p:spPr>
          <a:xfrm>
            <a:off x="7603957" y="6403207"/>
            <a:ext cx="24544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>
                <a:solidFill>
                  <a:schemeClr val="bg1"/>
                </a:solidFill>
              </a:rPr>
              <a:t>Foto: Julio </a:t>
            </a:r>
            <a:r>
              <a:rPr lang="es-ES" sz="1000" dirty="0" err="1">
                <a:solidFill>
                  <a:schemeClr val="bg1"/>
                </a:solidFill>
              </a:rPr>
              <a:t>Hernandez</a:t>
            </a:r>
            <a:endParaRPr lang="es-E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0765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42670" y="758153"/>
            <a:ext cx="8858660" cy="5341694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ca-ES" sz="2000" dirty="0"/>
              <a:t>Bàsicament, </a:t>
            </a:r>
            <a:r>
              <a:rPr lang="ca-ES" sz="2000" b="1" dirty="0">
                <a:solidFill>
                  <a:srgbClr val="FF0000"/>
                </a:solidFill>
              </a:rPr>
              <a:t>les inundacions són ocupacions per part de l’aigua de zones o regions que habitualment es troben seques</a:t>
            </a:r>
            <a:r>
              <a:rPr lang="ca-ES" sz="2000" dirty="0"/>
              <a:t>. Normalment són conseqüència de l’aportació inusual i més o menys sobtada d’una quantitat d’aigua superior a la que pot drenar el llit del riu, però no sempre és aquest el motiu.</a:t>
            </a: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90820" y="2123715"/>
            <a:ext cx="5709020" cy="3821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523BAF29-8EF0-7E40-B180-C4661F1125D8}"/>
              </a:ext>
            </a:extLst>
          </p:cNvPr>
          <p:cNvSpPr txBox="1"/>
          <p:nvPr/>
        </p:nvSpPr>
        <p:spPr>
          <a:xfrm>
            <a:off x="759751" y="0"/>
            <a:ext cx="60839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002060"/>
                </a:solidFill>
              </a:rPr>
              <a:t>LES INUNDACIONS. </a:t>
            </a:r>
            <a:r>
              <a:rPr lang="es-ES" sz="2800" b="1" dirty="0" err="1">
                <a:solidFill>
                  <a:srgbClr val="002060"/>
                </a:solidFill>
              </a:rPr>
              <a:t>Definició</a:t>
            </a:r>
            <a:r>
              <a:rPr lang="es-ES" sz="2800" b="1" dirty="0">
                <a:solidFill>
                  <a:srgbClr val="002060"/>
                </a:solidFill>
              </a:rPr>
              <a:t> 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06825D7-70CB-BF4F-8E1C-F310212B243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45" y="71927"/>
            <a:ext cx="357568" cy="47414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E0911827-C3A3-954B-9ED3-53D348F4907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0962" y="155586"/>
            <a:ext cx="1297423" cy="390487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52711C04-B2D6-4E07-B824-32F98B4756BA}"/>
              </a:ext>
            </a:extLst>
          </p:cNvPr>
          <p:cNvSpPr txBox="1"/>
          <p:nvPr/>
        </p:nvSpPr>
        <p:spPr>
          <a:xfrm>
            <a:off x="2255520" y="6024880"/>
            <a:ext cx="4632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La Vanguardia. </a:t>
            </a:r>
            <a:r>
              <a:rPr lang="es-ES" dirty="0" err="1"/>
              <a:t>Inundacions</a:t>
            </a:r>
            <a:r>
              <a:rPr lang="es-ES" dirty="0"/>
              <a:t> octubre 2002</a:t>
            </a:r>
          </a:p>
        </p:txBody>
      </p:sp>
    </p:spTree>
    <p:extLst>
      <p:ext uri="{BB962C8B-B14F-4D97-AF65-F5344CB8AC3E}">
        <p14:creationId xmlns:p14="http://schemas.microsoft.com/office/powerpoint/2010/main" val="27820334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17">
            <a:extLst>
              <a:ext uri="{FF2B5EF4-FFF2-40B4-BE49-F238E27FC236}">
                <a16:creationId xmlns:a16="http://schemas.microsoft.com/office/drawing/2014/main" id="{B4CE627F-AB05-8141-BEA4-6C1CAD8CF91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45" y="71927"/>
            <a:ext cx="357568" cy="474146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F9E5653B-4185-8D4E-A282-C5066208545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0962" y="155586"/>
            <a:ext cx="1297423" cy="390487"/>
          </a:xfrm>
          <a:prstGeom prst="rect">
            <a:avLst/>
          </a:prstGeom>
        </p:spPr>
      </p:pic>
      <p:pic>
        <p:nvPicPr>
          <p:cNvPr id="6147" name="Picture 3" descr="E:\MAC MontseFacultat\Documents\1 A OBERTS PROJECTES\YOMO\Excels i mapes\inundacions_municipis_81_15.jpe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954107"/>
            <a:ext cx="4496772" cy="4692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1 CuadroTexto">
            <a:extLst>
              <a:ext uri="{FF2B5EF4-FFF2-40B4-BE49-F238E27FC236}">
                <a16:creationId xmlns:a16="http://schemas.microsoft.com/office/drawing/2014/main" id="{D3C5A893-CEAE-8F40-9EAB-0B6AA0E20473}"/>
              </a:ext>
            </a:extLst>
          </p:cNvPr>
          <p:cNvSpPr txBox="1"/>
          <p:nvPr/>
        </p:nvSpPr>
        <p:spPr>
          <a:xfrm>
            <a:off x="269129" y="5676203"/>
            <a:ext cx="8404800" cy="92333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ca-ES" b="1" dirty="0">
                <a:solidFill>
                  <a:srgbClr val="FF0000"/>
                </a:solidFill>
              </a:rPr>
              <a:t>258 episodis entre 1981 i 2015</a:t>
            </a:r>
          </a:p>
          <a:p>
            <a:r>
              <a:rPr lang="ca-ES" dirty="0"/>
              <a:t>70% a la costa degut a la presència de rieres, a una major freqüència d’episodis de pluja convectiva i molt localitzada i a una major exposició i vulnerabilitat.</a:t>
            </a:r>
          </a:p>
        </p:txBody>
      </p:sp>
      <p:pic>
        <p:nvPicPr>
          <p:cNvPr id="12" name="Imagen 11" descr="95410670Arties.jpg">
            <a:extLst>
              <a:ext uri="{FF2B5EF4-FFF2-40B4-BE49-F238E27FC236}">
                <a16:creationId xmlns:a16="http://schemas.microsoft.com/office/drawing/2014/main" id="{9DD5145C-9971-B949-BC1F-393356D27321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55873" y="488295"/>
            <a:ext cx="3269576" cy="2452182"/>
          </a:xfrm>
          <a:prstGeom prst="rect">
            <a:avLst/>
          </a:prstGeom>
        </p:spPr>
      </p:pic>
      <p:pic>
        <p:nvPicPr>
          <p:cNvPr id="13" name="Picture 3" descr="C:\Documents and Settings\jgilabert\Escritorio\la rambla\materials inundacions org\82\19821107 - Pirineos\Documentación Gráfica\Prensa\Pont de Claverol.gif">
            <a:extLst>
              <a:ext uri="{FF2B5EF4-FFF2-40B4-BE49-F238E27FC236}">
                <a16:creationId xmlns:a16="http://schemas.microsoft.com/office/drawing/2014/main" id="{3D111B63-D144-174E-9617-FB8BE5BA0E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346"/>
          <a:stretch>
            <a:fillRect/>
          </a:stretch>
        </p:blipFill>
        <p:spPr bwMode="auto">
          <a:xfrm>
            <a:off x="5667154" y="2997144"/>
            <a:ext cx="3247015" cy="2359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92EE038C-4DB6-FA42-A155-891954285A83}"/>
              </a:ext>
            </a:extLst>
          </p:cNvPr>
          <p:cNvSpPr txBox="1"/>
          <p:nvPr/>
        </p:nvSpPr>
        <p:spPr>
          <a:xfrm>
            <a:off x="6561016" y="5202552"/>
            <a:ext cx="2331464" cy="153889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ca-ES" sz="1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  Pobla de Segur, </a:t>
            </a:r>
            <a:r>
              <a:rPr kumimoji="0" lang="ca-ES" sz="1000" b="0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noviembre</a:t>
            </a:r>
            <a:r>
              <a:rPr kumimoji="0" lang="ca-ES" sz="1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 1982 (LV)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55B11010-5325-134D-BE4D-F9D2D342BAE7}"/>
              </a:ext>
            </a:extLst>
          </p:cNvPr>
          <p:cNvSpPr txBox="1"/>
          <p:nvPr/>
        </p:nvSpPr>
        <p:spPr>
          <a:xfrm>
            <a:off x="6620147" y="2687333"/>
            <a:ext cx="2294022" cy="153888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ca-ES" sz="1000" dirty="0">
                <a:solidFill>
                  <a:schemeClr val="bg1"/>
                </a:solidFill>
              </a:rPr>
              <a:t>  </a:t>
            </a:r>
            <a:r>
              <a:rPr lang="ca-ES" sz="1000" dirty="0" err="1">
                <a:solidFill>
                  <a:schemeClr val="bg1"/>
                </a:solidFill>
              </a:rPr>
              <a:t>Arties</a:t>
            </a:r>
            <a:r>
              <a:rPr lang="ca-ES" sz="1000" dirty="0">
                <a:solidFill>
                  <a:schemeClr val="bg1"/>
                </a:solidFill>
              </a:rPr>
              <a:t>, Vall d’Aran, </a:t>
            </a:r>
            <a:r>
              <a:rPr lang="ca-ES" sz="1000" dirty="0" err="1">
                <a:solidFill>
                  <a:schemeClr val="bg1"/>
                </a:solidFill>
              </a:rPr>
              <a:t>junio</a:t>
            </a:r>
            <a:r>
              <a:rPr lang="ca-ES" sz="1000" dirty="0">
                <a:solidFill>
                  <a:schemeClr val="bg1"/>
                </a:solidFill>
              </a:rPr>
              <a:t> 2013 (C. General)</a:t>
            </a:r>
            <a:endParaRPr kumimoji="0" lang="ca-ES" sz="10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E1DEA68F-900F-9348-8E2C-391EF0F3E37C}"/>
              </a:ext>
            </a:extLst>
          </p:cNvPr>
          <p:cNvSpPr/>
          <p:nvPr/>
        </p:nvSpPr>
        <p:spPr>
          <a:xfrm>
            <a:off x="1431756" y="3621618"/>
            <a:ext cx="382724" cy="35718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8EAEC79E-0510-FE45-9C22-B1A69F31A166}"/>
              </a:ext>
            </a:extLst>
          </p:cNvPr>
          <p:cNvSpPr txBox="1"/>
          <p:nvPr/>
        </p:nvSpPr>
        <p:spPr>
          <a:xfrm>
            <a:off x="447913" y="79520"/>
            <a:ext cx="6610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2800" b="1" dirty="0">
                <a:solidFill>
                  <a:srgbClr val="002060"/>
                </a:solidFill>
              </a:rPr>
              <a:t>LES INUNDACIONS. On es produeixen?</a:t>
            </a:r>
          </a:p>
        </p:txBody>
      </p:sp>
    </p:spTree>
    <p:extLst>
      <p:ext uri="{BB962C8B-B14F-4D97-AF65-F5344CB8AC3E}">
        <p14:creationId xmlns:p14="http://schemas.microsoft.com/office/powerpoint/2010/main" val="30674671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584C14C-CBDE-8042-8578-63B45E4B2D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9018" y="1151470"/>
            <a:ext cx="5965470" cy="4610131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D104F9C1-90DE-7D42-9139-4F28F83F7DE1}"/>
              </a:ext>
            </a:extLst>
          </p:cNvPr>
          <p:cNvSpPr txBox="1"/>
          <p:nvPr/>
        </p:nvSpPr>
        <p:spPr>
          <a:xfrm>
            <a:off x="515264" y="185380"/>
            <a:ext cx="75009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2800" b="1">
                <a:solidFill>
                  <a:srgbClr val="002060"/>
                </a:solidFill>
              </a:rPr>
              <a:t>LES INUNDACIONS. Quins impactes produeixen?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84CA30C-32C3-F74D-9BBC-10288EA2C958}"/>
              </a:ext>
            </a:extLst>
          </p:cNvPr>
          <p:cNvSpPr txBox="1"/>
          <p:nvPr/>
        </p:nvSpPr>
        <p:spPr>
          <a:xfrm>
            <a:off x="203201" y="1151470"/>
            <a:ext cx="23077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err="1"/>
              <a:t>Els</a:t>
            </a:r>
            <a:r>
              <a:rPr lang="es-ES" sz="2000" dirty="0"/>
              <a:t> </a:t>
            </a:r>
            <a:r>
              <a:rPr lang="es-ES" sz="2000" dirty="0" err="1"/>
              <a:t>danys</a:t>
            </a:r>
            <a:r>
              <a:rPr lang="es-ES" sz="2000" dirty="0"/>
              <a:t> poden ser: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 err="1"/>
              <a:t>Directes</a:t>
            </a:r>
            <a:endParaRPr lang="es-E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 err="1"/>
              <a:t>Indirectes</a:t>
            </a:r>
            <a:endParaRPr lang="es-E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dirty="0"/>
              <a:t>Intangibles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3173812-2132-C24E-ACED-0382014ADD51}"/>
              </a:ext>
            </a:extLst>
          </p:cNvPr>
          <p:cNvSpPr txBox="1"/>
          <p:nvPr/>
        </p:nvSpPr>
        <p:spPr>
          <a:xfrm>
            <a:off x="2874973" y="5882441"/>
            <a:ext cx="61234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/>
              <a:t>Indemnitzacions</a:t>
            </a:r>
            <a:r>
              <a:rPr lang="es-ES" dirty="0"/>
              <a:t> del </a:t>
            </a:r>
            <a:r>
              <a:rPr lang="es-ES" dirty="0" err="1"/>
              <a:t>Consorci</a:t>
            </a:r>
            <a:r>
              <a:rPr lang="es-ES" dirty="0"/>
              <a:t> de </a:t>
            </a:r>
            <a:r>
              <a:rPr lang="es-ES" dirty="0" err="1"/>
              <a:t>Compensacions</a:t>
            </a:r>
            <a:r>
              <a:rPr lang="es-ES" dirty="0"/>
              <a:t> </a:t>
            </a:r>
            <a:r>
              <a:rPr lang="es-ES" dirty="0" err="1"/>
              <a:t>d’Assegurances</a:t>
            </a:r>
            <a:r>
              <a:rPr lang="es-ES" dirty="0"/>
              <a:t> (CCS) a Catalunya en </a:t>
            </a:r>
            <a:r>
              <a:rPr lang="es-ES" dirty="0" err="1"/>
              <a:t>Millions</a:t>
            </a:r>
            <a:r>
              <a:rPr lang="es-ES" dirty="0"/>
              <a:t> </a:t>
            </a:r>
            <a:r>
              <a:rPr lang="es-ES" dirty="0" err="1"/>
              <a:t>d’euros</a:t>
            </a:r>
            <a:r>
              <a:rPr lang="es-ES" dirty="0"/>
              <a:t> (M€) </a:t>
            </a:r>
          </a:p>
        </p:txBody>
      </p:sp>
      <p:sp>
        <p:nvSpPr>
          <p:cNvPr id="2" name="Flecha abajo 1">
            <a:extLst>
              <a:ext uri="{FF2B5EF4-FFF2-40B4-BE49-F238E27FC236}">
                <a16:creationId xmlns:a16="http://schemas.microsoft.com/office/drawing/2014/main" id="{27C269D1-AF7C-9B45-87B9-3C8A379D58B0}"/>
              </a:ext>
            </a:extLst>
          </p:cNvPr>
          <p:cNvSpPr/>
          <p:nvPr/>
        </p:nvSpPr>
        <p:spPr>
          <a:xfrm>
            <a:off x="1102930" y="3296176"/>
            <a:ext cx="641684" cy="154004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8B7C947-A484-BE4D-A817-74405A23F25F}"/>
              </a:ext>
            </a:extLst>
          </p:cNvPr>
          <p:cNvSpPr txBox="1"/>
          <p:nvPr/>
        </p:nvSpPr>
        <p:spPr>
          <a:xfrm>
            <a:off x="228635" y="4908964"/>
            <a:ext cx="30319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/>
              <a:t>Aquests indicadors ens  aporten informació per avaluar la severitat dels episodis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EA4A956-21FD-1848-BD0A-4E6D205CAE48}"/>
              </a:ext>
            </a:extLst>
          </p:cNvPr>
          <p:cNvSpPr txBox="1"/>
          <p:nvPr/>
        </p:nvSpPr>
        <p:spPr>
          <a:xfrm>
            <a:off x="187060" y="2577099"/>
            <a:ext cx="3031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/>
              <a:t>Els</a:t>
            </a:r>
            <a:r>
              <a:rPr lang="es-ES" dirty="0"/>
              <a:t> impactes </a:t>
            </a:r>
            <a:r>
              <a:rPr lang="es-ES" dirty="0" err="1"/>
              <a:t>s’avaluen</a:t>
            </a:r>
            <a:r>
              <a:rPr lang="es-ES" dirty="0"/>
              <a:t> </a:t>
            </a:r>
            <a:r>
              <a:rPr lang="es-ES" dirty="0" err="1"/>
              <a:t>mitjançant</a:t>
            </a:r>
            <a:r>
              <a:rPr lang="es-ES" dirty="0"/>
              <a:t> </a:t>
            </a:r>
            <a:r>
              <a:rPr lang="es-ES" dirty="0" err="1"/>
              <a:t>indicadors</a:t>
            </a:r>
            <a:endParaRPr lang="es-ES" dirty="0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B356E22F-1F70-8E4B-ADE3-5E308CB051D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45" y="71927"/>
            <a:ext cx="357568" cy="474146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83D4CCFF-D33D-EE45-927B-A8FF669D6FF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0962" y="155586"/>
            <a:ext cx="1297423" cy="390487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48618E8C-8836-4391-BB75-C09602A864D7}"/>
              </a:ext>
            </a:extLst>
          </p:cNvPr>
          <p:cNvSpPr txBox="1"/>
          <p:nvPr/>
        </p:nvSpPr>
        <p:spPr>
          <a:xfrm>
            <a:off x="7166953" y="3835364"/>
            <a:ext cx="19770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/>
              <a:t>1996-2016</a:t>
            </a:r>
          </a:p>
        </p:txBody>
      </p:sp>
      <p:sp>
        <p:nvSpPr>
          <p:cNvPr id="15" name="7 Rectángulo">
            <a:extLst>
              <a:ext uri="{FF2B5EF4-FFF2-40B4-BE49-F238E27FC236}">
                <a16:creationId xmlns:a16="http://schemas.microsoft.com/office/drawing/2014/main" id="{EBB5596A-547F-4168-BB5A-3F9BAAA36ED8}"/>
              </a:ext>
            </a:extLst>
          </p:cNvPr>
          <p:cNvSpPr/>
          <p:nvPr/>
        </p:nvSpPr>
        <p:spPr>
          <a:xfrm>
            <a:off x="269129" y="689805"/>
            <a:ext cx="8729255" cy="369332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ca-ES" b="1" dirty="0">
                <a:solidFill>
                  <a:srgbClr val="FF0000"/>
                </a:solidFill>
              </a:rPr>
              <a:t>117 víctimes mortals, </a:t>
            </a:r>
            <a:r>
              <a:rPr lang="ca-ES" b="1" dirty="0">
                <a:solidFill>
                  <a:srgbClr val="FF0000"/>
                </a:solidFill>
                <a:latin typeface="Calibri" pitchFamily="34" charset="0"/>
              </a:rPr>
              <a:t>70% de les víctimes van ser creuant carrers o torrents</a:t>
            </a:r>
            <a:r>
              <a:rPr lang="ca-ES" b="1" dirty="0">
                <a:solidFill>
                  <a:srgbClr val="FF0000"/>
                </a:solidFill>
              </a:rPr>
              <a:t>. 74% homes</a:t>
            </a:r>
          </a:p>
        </p:txBody>
      </p:sp>
    </p:spTree>
    <p:extLst>
      <p:ext uri="{BB962C8B-B14F-4D97-AF65-F5344CB8AC3E}">
        <p14:creationId xmlns:p14="http://schemas.microsoft.com/office/powerpoint/2010/main" val="22530128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6 Imagen">
            <a:extLst>
              <a:ext uri="{FF2B5EF4-FFF2-40B4-BE49-F238E27FC236}">
                <a16:creationId xmlns:a16="http://schemas.microsoft.com/office/drawing/2014/main" id="{C429B308-5B9B-4A47-AF02-6EFC2E06B93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78967" y="925532"/>
            <a:ext cx="6391620" cy="40577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5 Rectángulo">
            <a:extLst>
              <a:ext uri="{FF2B5EF4-FFF2-40B4-BE49-F238E27FC236}">
                <a16:creationId xmlns:a16="http://schemas.microsoft.com/office/drawing/2014/main" id="{D8DC5C4A-9D3D-B946-9049-241CA40752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8677" y="4996931"/>
            <a:ext cx="596191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ca-ES" sz="1000" dirty="0">
                <a:latin typeface="Calibri" pitchFamily="34" charset="0"/>
              </a:rPr>
              <a:t>Distribució mensual dels episodis d'inundació per categories (1981-2010) (</a:t>
            </a:r>
            <a:r>
              <a:rPr lang="ca-ES" sz="1000" dirty="0" err="1">
                <a:latin typeface="Calibri" pitchFamily="34" charset="0"/>
              </a:rPr>
              <a:t>Llasat</a:t>
            </a:r>
            <a:r>
              <a:rPr lang="ca-ES" sz="1000" dirty="0">
                <a:latin typeface="Calibri" pitchFamily="34" charset="0"/>
              </a:rPr>
              <a:t> et al, 2014, </a:t>
            </a:r>
            <a:r>
              <a:rPr lang="ca-ES" sz="1000" dirty="0" err="1">
                <a:latin typeface="Calibri" pitchFamily="34" charset="0"/>
              </a:rPr>
              <a:t>Atm</a:t>
            </a:r>
            <a:r>
              <a:rPr lang="ca-ES" sz="1000" dirty="0">
                <a:latin typeface="Calibri" pitchFamily="34" charset="0"/>
              </a:rPr>
              <a:t>. Res)</a:t>
            </a:r>
          </a:p>
        </p:txBody>
      </p:sp>
      <p:sp>
        <p:nvSpPr>
          <p:cNvPr id="7" name="9 Rectángulo">
            <a:extLst>
              <a:ext uri="{FF2B5EF4-FFF2-40B4-BE49-F238E27FC236}">
                <a16:creationId xmlns:a16="http://schemas.microsoft.com/office/drawing/2014/main" id="{B3C07204-B7AF-FC48-ADB2-B1DD2580049C}"/>
              </a:ext>
            </a:extLst>
          </p:cNvPr>
          <p:cNvSpPr/>
          <p:nvPr/>
        </p:nvSpPr>
        <p:spPr>
          <a:xfrm>
            <a:off x="569431" y="5256783"/>
            <a:ext cx="778024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a-ES" dirty="0"/>
              <a:t>La majoria de les inundacions </a:t>
            </a:r>
            <a:r>
              <a:rPr lang="ca-ES" b="1" dirty="0">
                <a:solidFill>
                  <a:srgbClr val="FF0000"/>
                </a:solidFill>
              </a:rPr>
              <a:t>es produeixen entre agost i novembre </a:t>
            </a:r>
            <a:r>
              <a:rPr lang="ca-ES" dirty="0"/>
              <a:t>(48% tardor, 33% estiu). A l’estiu solen ser inundacions sobtades (</a:t>
            </a:r>
            <a:r>
              <a:rPr lang="ca-ES" i="1" dirty="0"/>
              <a:t>Flash-</a:t>
            </a:r>
            <a:r>
              <a:rPr lang="ca-ES" i="1" dirty="0" err="1"/>
              <a:t>Floods</a:t>
            </a:r>
            <a:r>
              <a:rPr lang="ca-ES" dirty="0"/>
              <a:t> en anglès) per pluges locals però molt fortes. Arrosseguen cotxes i de vegades hi ha alguna víctima mortal, però normalment els danys no són catastròfics. A la tardor poden produir-se danys catastròfics per episodis de pluja molt intensos i extensos.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58947CC-67D7-6E42-AB75-6A0A3D3B3E77}"/>
              </a:ext>
            </a:extLst>
          </p:cNvPr>
          <p:cNvSpPr txBox="1"/>
          <p:nvPr/>
        </p:nvSpPr>
        <p:spPr>
          <a:xfrm>
            <a:off x="935982" y="160526"/>
            <a:ext cx="76289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2800" b="1" dirty="0">
                <a:solidFill>
                  <a:srgbClr val="002060"/>
                </a:solidFill>
              </a:rPr>
              <a:t>LES INUNDACIONS. Quan es produeixen?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F69AC451-273C-6F4A-A4E8-D51AE7E5BBF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45" y="71927"/>
            <a:ext cx="357568" cy="474146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D1A32D90-4F18-9E44-BECD-32B1C6870BE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0962" y="155586"/>
            <a:ext cx="1297423" cy="390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1918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DAA9384B-D1C0-C64C-8CE0-CE75A5595E6D}"/>
              </a:ext>
            </a:extLst>
          </p:cNvPr>
          <p:cNvSpPr/>
          <p:nvPr/>
        </p:nvSpPr>
        <p:spPr>
          <a:xfrm>
            <a:off x="269129" y="2148444"/>
            <a:ext cx="887487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a-ES" b="1" dirty="0"/>
              <a:t>Episodis d’inundació que han afectat a l’Espluga de Francolí</a:t>
            </a:r>
            <a:r>
              <a:rPr lang="ca-ES" dirty="0"/>
              <a:t>:</a:t>
            </a:r>
          </a:p>
          <a:p>
            <a:r>
              <a:rPr lang="ca-ES" dirty="0"/>
              <a:t>23/9/1874</a:t>
            </a:r>
          </a:p>
          <a:p>
            <a:r>
              <a:rPr lang="ca-ES" dirty="0"/>
              <a:t>18-19/10/1930 (informació a </a:t>
            </a:r>
            <a:r>
              <a:rPr lang="ca-ES" dirty="0">
                <a:hlinkClick r:id="rId2"/>
              </a:rPr>
              <a:t>https://es.slideshare.net/gamameteo/193010</a:t>
            </a:r>
            <a:r>
              <a:rPr lang="ca-ES" dirty="0"/>
              <a:t>)</a:t>
            </a:r>
          </a:p>
          <a:p>
            <a:r>
              <a:rPr lang="ca-ES" dirty="0"/>
              <a:t>9-10/10/1994 (informació a </a:t>
            </a:r>
            <a:r>
              <a:rPr lang="ca-ES" dirty="0">
                <a:hlinkClick r:id="rId3"/>
              </a:rPr>
              <a:t>https://es.slideshare.net/gamameteo/inundacions-del-1994</a:t>
            </a:r>
            <a:r>
              <a:rPr lang="ca-ES" dirty="0"/>
              <a:t>)</a:t>
            </a:r>
          </a:p>
          <a:p>
            <a:r>
              <a:rPr lang="ca-ES" dirty="0"/>
              <a:t>12/9/2006</a:t>
            </a:r>
          </a:p>
          <a:p>
            <a:r>
              <a:rPr lang="ca-ES" dirty="0"/>
              <a:t>2/8/2014</a:t>
            </a:r>
          </a:p>
        </p:txBody>
      </p:sp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8E795FB0-9B71-B044-A668-4934F5DEA56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89763718"/>
              </p:ext>
            </p:extLst>
          </p:nvPr>
        </p:nvGraphicFramePr>
        <p:xfrm>
          <a:off x="314325" y="3539491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37D4C934-C6D6-4C4F-93F9-805D7A58F56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9259730"/>
              </p:ext>
            </p:extLst>
          </p:nvPr>
        </p:nvGraphicFramePr>
        <p:xfrm>
          <a:off x="5016776" y="3539491"/>
          <a:ext cx="3755197" cy="27600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CC1A5D37-9089-1141-A161-6A5139D46B6D}"/>
              </a:ext>
            </a:extLst>
          </p:cNvPr>
          <p:cNvSpPr txBox="1"/>
          <p:nvPr/>
        </p:nvSpPr>
        <p:spPr>
          <a:xfrm>
            <a:off x="269129" y="1225114"/>
            <a:ext cx="86840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b="1" dirty="0"/>
              <a:t>1900-2015: </a:t>
            </a:r>
            <a:r>
              <a:rPr lang="ca-ES" b="1" dirty="0">
                <a:solidFill>
                  <a:srgbClr val="FF0000"/>
                </a:solidFill>
              </a:rPr>
              <a:t>16 episodis d'inundació </a:t>
            </a:r>
            <a:r>
              <a:rPr lang="ca-ES" dirty="0"/>
              <a:t>(15 entre 1994 i 2015 i l’episodi del 18-19/10/1930</a:t>
            </a:r>
          </a:p>
          <a:p>
            <a:r>
              <a:rPr lang="ca-ES" b="1" dirty="0"/>
              <a:t>1981-2015: </a:t>
            </a:r>
            <a:r>
              <a:rPr lang="ca-ES" dirty="0"/>
              <a:t>1 ordinari (pocs danys), 7 extraordinaris (danys sense destrucció) i 7 catastròfics (amb destrucció de Ponts, cases, Molins,…)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B738CD16-DCF3-1E47-AAE9-3FA9C631DB18}"/>
              </a:ext>
            </a:extLst>
          </p:cNvPr>
          <p:cNvSpPr txBox="1"/>
          <p:nvPr/>
        </p:nvSpPr>
        <p:spPr>
          <a:xfrm>
            <a:off x="1073427" y="407093"/>
            <a:ext cx="80705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002060"/>
                </a:solidFill>
              </a:rPr>
              <a:t>LES INUNDACIONS a la Conca de Barberà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5B995611-54D9-AB40-8F17-96DD2C729160}"/>
              </a:ext>
            </a:extLst>
          </p:cNvPr>
          <p:cNvSpPr txBox="1"/>
          <p:nvPr/>
        </p:nvSpPr>
        <p:spPr>
          <a:xfrm>
            <a:off x="513348" y="6159580"/>
            <a:ext cx="47805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err="1"/>
              <a:t>Evolució</a:t>
            </a:r>
            <a:r>
              <a:rPr lang="es-ES" sz="1000" dirty="0"/>
              <a:t> anual </a:t>
            </a:r>
            <a:r>
              <a:rPr lang="es-ES" sz="1000" dirty="0" err="1"/>
              <a:t>d’episodis</a:t>
            </a:r>
            <a:r>
              <a:rPr lang="es-ES" sz="1000" dirty="0"/>
              <a:t> entre 1994 i 2015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15705CB-94AC-A148-B1C9-F7647F4A28A8}"/>
              </a:ext>
            </a:extLst>
          </p:cNvPr>
          <p:cNvSpPr txBox="1"/>
          <p:nvPr/>
        </p:nvSpPr>
        <p:spPr>
          <a:xfrm>
            <a:off x="5201627" y="6204686"/>
            <a:ext cx="28474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err="1"/>
              <a:t>Distribnució</a:t>
            </a:r>
            <a:r>
              <a:rPr lang="es-ES" sz="1000" dirty="0"/>
              <a:t> mensual </a:t>
            </a:r>
            <a:r>
              <a:rPr lang="es-ES" sz="1000" dirty="0" err="1"/>
              <a:t>d’episodis</a:t>
            </a:r>
            <a:r>
              <a:rPr lang="es-ES" sz="1000" dirty="0"/>
              <a:t> entre 1994 i 2015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809B8FFB-0333-D54F-959E-684BCDB4C4A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45" y="71927"/>
            <a:ext cx="357568" cy="474146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D7A82826-08C5-B344-A13A-970D2855FA41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0962" y="155586"/>
            <a:ext cx="1297423" cy="390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0934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7B4742DD-B7D4-4C9E-9A2D-036F691DA05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Imagen 2" descr="Imagen que contiene señal&#10;&#10;Descripción generada automáticamente">
            <a:extLst>
              <a:ext uri="{FF2B5EF4-FFF2-40B4-BE49-F238E27FC236}">
                <a16:creationId xmlns:a16="http://schemas.microsoft.com/office/drawing/2014/main" id="{3B9E6275-6C99-4DFE-BCAF-B1D3F0C0FE9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45" y="71927"/>
            <a:ext cx="357568" cy="474146"/>
          </a:xfrm>
          <a:prstGeom prst="rect">
            <a:avLst/>
          </a:prstGeom>
        </p:spPr>
      </p:pic>
      <p:pic>
        <p:nvPicPr>
          <p:cNvPr id="4" name="Imagen 3" descr="Imagen que contiene tabla&#10;&#10;Descripción generada automáticamente">
            <a:extLst>
              <a:ext uri="{FF2B5EF4-FFF2-40B4-BE49-F238E27FC236}">
                <a16:creationId xmlns:a16="http://schemas.microsoft.com/office/drawing/2014/main" id="{003FA635-53EF-4C2E-8BC1-11042042516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0962" y="155586"/>
            <a:ext cx="1297423" cy="390487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047E15E4-F7D9-472F-AB92-6138B05B7DE6}"/>
              </a:ext>
            </a:extLst>
          </p:cNvPr>
          <p:cNvSpPr txBox="1"/>
          <p:nvPr/>
        </p:nvSpPr>
        <p:spPr>
          <a:xfrm>
            <a:off x="407135" y="0"/>
            <a:ext cx="69893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a-ES" sz="2800" b="1" dirty="0">
                <a:solidFill>
                  <a:schemeClr val="bg1"/>
                </a:solidFill>
              </a:rPr>
              <a:t>LES INUNDACIONS: els aiguats de Santa Tecla 22-23 de setembre de 1874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F4538BF-32F4-4D1E-A9BA-5B89F3D542B1}"/>
              </a:ext>
            </a:extLst>
          </p:cNvPr>
          <p:cNvSpPr txBox="1"/>
          <p:nvPr/>
        </p:nvSpPr>
        <p:spPr>
          <a:xfrm>
            <a:off x="2540000" y="6035040"/>
            <a:ext cx="6797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bg1"/>
                </a:solidFill>
              </a:rPr>
              <a:t>570 morts i l'</a:t>
            </a:r>
            <a:r>
              <a:rPr lang="fr-FR" sz="2400" b="1" dirty="0" err="1">
                <a:solidFill>
                  <a:schemeClr val="bg1"/>
                </a:solidFill>
              </a:rPr>
              <a:t>enderroc</a:t>
            </a:r>
            <a:r>
              <a:rPr lang="fr-FR" sz="2400" b="1" dirty="0">
                <a:solidFill>
                  <a:schemeClr val="bg1"/>
                </a:solidFill>
              </a:rPr>
              <a:t> de </a:t>
            </a:r>
            <a:r>
              <a:rPr lang="fr-FR" sz="2400" b="1" dirty="0" err="1">
                <a:solidFill>
                  <a:schemeClr val="bg1"/>
                </a:solidFill>
              </a:rPr>
              <a:t>més</a:t>
            </a:r>
            <a:r>
              <a:rPr lang="fr-FR" sz="2400" b="1" dirty="0">
                <a:solidFill>
                  <a:schemeClr val="bg1"/>
                </a:solidFill>
              </a:rPr>
              <a:t> de 700 cases</a:t>
            </a:r>
            <a:endParaRPr lang="es-E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89410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adroTexto 9">
            <a:extLst>
              <a:ext uri="{FF2B5EF4-FFF2-40B4-BE49-F238E27FC236}">
                <a16:creationId xmlns:a16="http://schemas.microsoft.com/office/drawing/2014/main" id="{B738CD16-DCF3-1E47-AAE9-3FA9C631DB18}"/>
              </a:ext>
            </a:extLst>
          </p:cNvPr>
          <p:cNvSpPr txBox="1"/>
          <p:nvPr/>
        </p:nvSpPr>
        <p:spPr>
          <a:xfrm>
            <a:off x="788670" y="4329321"/>
            <a:ext cx="2743200" cy="16459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>
                <a:latin typeface="+mj-lt"/>
                <a:ea typeface="+mj-ea"/>
                <a:cs typeface="+mj-cs"/>
              </a:rPr>
              <a:t>LES INUNDACIONS a la Conca de Barberà</a:t>
            </a:r>
          </a:p>
        </p:txBody>
      </p:sp>
      <p:pic>
        <p:nvPicPr>
          <p:cNvPr id="12" name="Imagen 11" descr="Imagen que contiene texto, mapa&#10;&#10;Descripción generada automáticamente">
            <a:extLst>
              <a:ext uri="{FF2B5EF4-FFF2-40B4-BE49-F238E27FC236}">
                <a16:creationId xmlns:a16="http://schemas.microsoft.com/office/drawing/2014/main" id="{455B769B-4994-4C06-BF0E-441939DF778E}"/>
              </a:ext>
            </a:extLst>
          </p:cNvPr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67047" y="361910"/>
            <a:ext cx="3617379" cy="3483864"/>
          </a:xfrm>
          <a:prstGeom prst="rect">
            <a:avLst/>
          </a:prstGeom>
          <a:noFill/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DAA9384B-D1C0-C64C-8CE0-CE75A5595E6D}"/>
              </a:ext>
            </a:extLst>
          </p:cNvPr>
          <p:cNvSpPr/>
          <p:nvPr/>
        </p:nvSpPr>
        <p:spPr>
          <a:xfrm>
            <a:off x="3937579" y="4329321"/>
            <a:ext cx="4580057" cy="16459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b="1" dirty="0"/>
              <a:t>ELS AIGUATS DE SANT LLUC</a:t>
            </a:r>
            <a:r>
              <a:rPr lang="en-US" sz="1600" dirty="0"/>
              <a:t>: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/>
              <a:t>18-19/10/1930 (informació </a:t>
            </a:r>
            <a:r>
              <a:rPr lang="en-US" sz="1600" dirty="0"/>
              <a:t>a </a:t>
            </a:r>
            <a:r>
              <a:rPr lang="en-US" sz="1600" dirty="0">
                <a:hlinkClick r:id="rId3"/>
              </a:rPr>
              <a:t>https://es.slideshare.net/gamameteo/193010</a:t>
            </a:r>
            <a:r>
              <a:rPr lang="en-US" sz="1600" dirty="0"/>
              <a:t>)</a:t>
            </a:r>
          </a:p>
        </p:txBody>
      </p:sp>
      <p:pic>
        <p:nvPicPr>
          <p:cNvPr id="14" name="Imagen 13" descr="Imagen que contiene señal&#10;&#10;Descripción generada automáticamente">
            <a:extLst>
              <a:ext uri="{FF2B5EF4-FFF2-40B4-BE49-F238E27FC236}">
                <a16:creationId xmlns:a16="http://schemas.microsoft.com/office/drawing/2014/main" id="{809B8FFB-0333-D54F-959E-684BCDB4C4A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45" y="71927"/>
            <a:ext cx="357568" cy="474146"/>
          </a:xfrm>
          <a:prstGeom prst="rect">
            <a:avLst/>
          </a:prstGeom>
        </p:spPr>
      </p:pic>
      <p:pic>
        <p:nvPicPr>
          <p:cNvPr id="15" name="Imagen 14" descr="Imagen que contiene tabla&#10;&#10;Descripción generada automáticamente">
            <a:extLst>
              <a:ext uri="{FF2B5EF4-FFF2-40B4-BE49-F238E27FC236}">
                <a16:creationId xmlns:a16="http://schemas.microsoft.com/office/drawing/2014/main" id="{D7A82826-08C5-B344-A13A-970D2855FA4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0962" y="155586"/>
            <a:ext cx="1297423" cy="390487"/>
          </a:xfrm>
          <a:prstGeom prst="rect">
            <a:avLst/>
          </a:prstGeom>
        </p:spPr>
      </p:pic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A17A819C-AC2A-4919-BBA7-2E828AC80BB8}"/>
              </a:ext>
            </a:extLst>
          </p:cNvPr>
          <p:cNvGraphicFramePr>
            <a:graphicFrameLocks noGrp="1"/>
          </p:cNvGraphicFramePr>
          <p:nvPr/>
        </p:nvGraphicFramePr>
        <p:xfrm>
          <a:off x="4284426" y="792683"/>
          <a:ext cx="4644215" cy="2925765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065944">
                  <a:extLst>
                    <a:ext uri="{9D8B030D-6E8A-4147-A177-3AD203B41FA5}">
                      <a16:colId xmlns:a16="http://schemas.microsoft.com/office/drawing/2014/main" val="2522078824"/>
                    </a:ext>
                  </a:extLst>
                </a:gridCol>
                <a:gridCol w="3578271">
                  <a:extLst>
                    <a:ext uri="{9D8B030D-6E8A-4147-A177-3AD203B41FA5}">
                      <a16:colId xmlns:a16="http://schemas.microsoft.com/office/drawing/2014/main" val="191050435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a-ES" sz="1000">
                          <a:effectLst/>
                        </a:rPr>
                        <a:t>Episodi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a-ES" sz="1000">
                          <a:effectLst/>
                        </a:rPr>
                        <a:t>Inundacions del 18-19 d’octubre de 1930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761476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a-ES" sz="1000">
                          <a:effectLst/>
                        </a:rPr>
                        <a:t>Dates episodi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a-ES" sz="1000">
                          <a:effectLst/>
                        </a:rPr>
                        <a:t>18/10/1930-19/10/1930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351445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a-ES" sz="1000">
                          <a:effectLst/>
                        </a:rPr>
                        <a:t>Hora inici –hora fi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a-ES" sz="1000">
                          <a:effectLst/>
                        </a:rPr>
                        <a:t>Les precipitacions van començar el dia 18 i les crescudes més importants es van donar entre la nit del 18 i la matinada del dia 19.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435253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a-ES" sz="1000">
                          <a:effectLst/>
                        </a:rPr>
                        <a:t>Víctimes mortals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a-ES" sz="1000">
                          <a:effectLst/>
                        </a:rPr>
                        <a:t>14 a la conca del Francolí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98302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a-ES" sz="1000">
                          <a:effectLst/>
                        </a:rPr>
                        <a:t>Impactes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a-ES" sz="1000">
                          <a:effectLst/>
                        </a:rPr>
                        <a:t>Nombrosos ponts destruïts, barri del Serrallo i fàbrica de tabacs a Tarragona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120877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a-ES" sz="1000">
                          <a:effectLst/>
                        </a:rPr>
                        <a:t>Valors màxims de precipitació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a-ES" sz="1000">
                          <a:effectLst/>
                        </a:rPr>
                        <a:t>Montblanc: 348 mm (14 h), 349,5 mm (total); Rocafort de Queralt: 280 mm (total); Prades: 280 mm (total); L’Espluga de Francolí: 220 mm (total)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332234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a-ES" sz="1000">
                          <a:effectLst/>
                        </a:rPr>
                        <a:t>Valors màxims de cabal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a-ES" sz="1000">
                          <a:effectLst/>
                        </a:rPr>
                        <a:t>Francolí (Tarragona): 1976 m</a:t>
                      </a:r>
                      <a:r>
                        <a:rPr lang="ca-ES" sz="1000" baseline="30000">
                          <a:effectLst/>
                        </a:rPr>
                        <a:t>3</a:t>
                      </a:r>
                      <a:r>
                        <a:rPr lang="ca-ES" sz="1000">
                          <a:effectLst/>
                        </a:rPr>
                        <a:t>/s; Francolí (La Riba): 1580 m</a:t>
                      </a:r>
                      <a:r>
                        <a:rPr lang="ca-ES" sz="1000" baseline="30000">
                          <a:effectLst/>
                        </a:rPr>
                        <a:t>3</a:t>
                      </a:r>
                      <a:r>
                        <a:rPr lang="ca-ES" sz="1000">
                          <a:effectLst/>
                        </a:rPr>
                        <a:t>/s; Francolí (Montblanc): 1094 m</a:t>
                      </a:r>
                      <a:r>
                        <a:rPr lang="ca-ES" sz="1000" baseline="30000">
                          <a:effectLst/>
                        </a:rPr>
                        <a:t>3</a:t>
                      </a:r>
                      <a:r>
                        <a:rPr lang="ca-ES" sz="1000">
                          <a:effectLst/>
                        </a:rPr>
                        <a:t>/s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874536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a-ES" sz="1000">
                          <a:effectLst/>
                        </a:rPr>
                        <a:t>Valors mitjans de cabal dels rius afectats</a:t>
                      </a:r>
                      <a:endParaRPr lang="es-E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a-ES" sz="1000">
                          <a:effectLst/>
                        </a:rPr>
                        <a:t>Francolí (Tarragona): 1,71 m</a:t>
                      </a:r>
                      <a:r>
                        <a:rPr lang="ca-ES" sz="1000" baseline="30000">
                          <a:effectLst/>
                        </a:rPr>
                        <a:t>3</a:t>
                      </a:r>
                      <a:r>
                        <a:rPr lang="ca-ES" sz="1000">
                          <a:effectLst/>
                        </a:rPr>
                        <a:t>/s; Francolí (La Riba): 1,16 m</a:t>
                      </a:r>
                      <a:r>
                        <a:rPr lang="ca-ES" sz="1000" baseline="30000">
                          <a:effectLst/>
                        </a:rPr>
                        <a:t>3</a:t>
                      </a:r>
                      <a:r>
                        <a:rPr lang="ca-ES" sz="1000">
                          <a:effectLst/>
                        </a:rPr>
                        <a:t>/s; Francolí (Montblanc): 0,51 m</a:t>
                      </a:r>
                      <a:r>
                        <a:rPr lang="ca-ES" sz="1000" baseline="30000">
                          <a:effectLst/>
                        </a:rPr>
                        <a:t>3</a:t>
                      </a:r>
                      <a:r>
                        <a:rPr lang="ca-ES" sz="1000">
                          <a:effectLst/>
                        </a:rPr>
                        <a:t>/s</a:t>
                      </a:r>
                      <a:endParaRPr lang="es-E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113776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02781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88031099-F7F4-9B48-B886-9EC333A42244}"/>
              </a:ext>
            </a:extLst>
          </p:cNvPr>
          <p:cNvSpPr txBox="1"/>
          <p:nvPr/>
        </p:nvSpPr>
        <p:spPr>
          <a:xfrm>
            <a:off x="407135" y="0"/>
            <a:ext cx="69893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a-ES" sz="2800" b="1" dirty="0">
                <a:solidFill>
                  <a:srgbClr val="002060"/>
                </a:solidFill>
              </a:rPr>
              <a:t>LES INUNDACIONS: els aiguats de Sant Tomàs, 9-11 d’octubre de 1994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FD23BAEF-6C64-3A4E-99BA-14A20FF299A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587" y="826091"/>
            <a:ext cx="3265175" cy="3134568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51681E45-CE50-784D-A4C6-F20F3F45F6D7}"/>
              </a:ext>
            </a:extLst>
          </p:cNvPr>
          <p:cNvSpPr/>
          <p:nvPr/>
        </p:nvSpPr>
        <p:spPr>
          <a:xfrm>
            <a:off x="3903346" y="1225689"/>
            <a:ext cx="4976493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itchFamily="2" charset="2"/>
              <a:buChar char="§"/>
            </a:pPr>
            <a:r>
              <a:rPr lang="ca-ES" dirty="0"/>
              <a:t>Els més afectats: </a:t>
            </a:r>
            <a:r>
              <a:rPr lang="ca-ES" b="1" dirty="0">
                <a:solidFill>
                  <a:srgbClr val="FF0000"/>
                </a:solidFill>
              </a:rPr>
              <a:t>Camp de Tarragona, Muntanyes del Montsant i de Prades </a:t>
            </a:r>
            <a:r>
              <a:rPr lang="ca-ES" dirty="0"/>
              <a:t>i la zona del Vallès </a:t>
            </a:r>
          </a:p>
          <a:p>
            <a:pPr marL="285750" indent="-285750" algn="just">
              <a:buFont typeface="Wingdings" pitchFamily="2" charset="2"/>
              <a:buChar char="§"/>
            </a:pPr>
            <a:r>
              <a:rPr lang="ca-ES" b="1" dirty="0">
                <a:solidFill>
                  <a:srgbClr val="FF0000"/>
                </a:solidFill>
              </a:rPr>
              <a:t>P superior a 400 mm </a:t>
            </a:r>
            <a:r>
              <a:rPr lang="ca-ES" dirty="0"/>
              <a:t>(Prades: 410 mm, L’Espluga de Francolí: 350 mm, Montblanc: 231 mm)</a:t>
            </a:r>
          </a:p>
          <a:p>
            <a:pPr marL="285750" indent="-285750" algn="just">
              <a:buFont typeface="Wingdings" pitchFamily="2" charset="2"/>
              <a:buChar char="§"/>
            </a:pPr>
            <a:r>
              <a:rPr lang="ca-ES" dirty="0"/>
              <a:t>Cabals estimats: Brugent (La Riba): 450 m</a:t>
            </a:r>
            <a:r>
              <a:rPr lang="ca-ES" baseline="30000" dirty="0"/>
              <a:t>3</a:t>
            </a:r>
            <a:r>
              <a:rPr lang="ca-ES" dirty="0"/>
              <a:t>/s, </a:t>
            </a:r>
            <a:r>
              <a:rPr lang="ca-ES" b="1" dirty="0">
                <a:solidFill>
                  <a:srgbClr val="FF0000"/>
                </a:solidFill>
              </a:rPr>
              <a:t>Francolí (Montblanc): 900 m</a:t>
            </a:r>
            <a:r>
              <a:rPr lang="ca-ES" b="1" baseline="30000" dirty="0">
                <a:solidFill>
                  <a:srgbClr val="FF0000"/>
                </a:solidFill>
              </a:rPr>
              <a:t>3</a:t>
            </a:r>
            <a:r>
              <a:rPr lang="ca-ES" b="1" dirty="0">
                <a:solidFill>
                  <a:srgbClr val="FF0000"/>
                </a:solidFill>
              </a:rPr>
              <a:t>/s</a:t>
            </a:r>
          </a:p>
          <a:p>
            <a:pPr marL="285750" indent="-285750" algn="just">
              <a:buFont typeface="Wingdings" pitchFamily="2" charset="2"/>
              <a:buChar char="§"/>
            </a:pPr>
            <a:r>
              <a:rPr lang="ca-ES" dirty="0"/>
              <a:t>Nombrosos danys materials i pobles aïllats, </a:t>
            </a:r>
            <a:r>
              <a:rPr lang="ca-ES" b="1" dirty="0">
                <a:solidFill>
                  <a:srgbClr val="FF0000"/>
                </a:solidFill>
              </a:rPr>
              <a:t>enfonsament de 10 ponts. </a:t>
            </a:r>
          </a:p>
          <a:p>
            <a:pPr marL="285750" indent="-285750" algn="just">
              <a:buFont typeface="Wingdings" pitchFamily="2" charset="2"/>
              <a:buChar char="§"/>
            </a:pPr>
            <a:r>
              <a:rPr lang="ca-ES" b="1" dirty="0">
                <a:solidFill>
                  <a:srgbClr val="FF0000"/>
                </a:solidFill>
              </a:rPr>
              <a:t>10 víctimes mortals</a:t>
            </a:r>
            <a:r>
              <a:rPr lang="ca-ES" dirty="0"/>
              <a:t>.</a:t>
            </a:r>
          </a:p>
          <a:p>
            <a:pPr marL="285750" indent="-285750" algn="just">
              <a:buFont typeface="Wingdings" pitchFamily="2" charset="2"/>
              <a:buChar char="§"/>
            </a:pPr>
            <a:r>
              <a:rPr lang="ca-ES" dirty="0"/>
              <a:t>Danys valorats en més de </a:t>
            </a:r>
            <a:r>
              <a:rPr lang="ca-ES" b="1" dirty="0">
                <a:solidFill>
                  <a:srgbClr val="FF0000"/>
                </a:solidFill>
              </a:rPr>
              <a:t>230 milions d’€</a:t>
            </a:r>
            <a:r>
              <a:rPr lang="ca-ES" dirty="0"/>
              <a:t>. Les inundacions més costoses a Catalunya en termes econòmics ja que van afectar a zones densament poblades com Tarragona i econòmicament importants com el Port de Tarragona o sectors industrials. </a:t>
            </a:r>
          </a:p>
          <a:p>
            <a:pPr marL="285750" indent="-285750" algn="just">
              <a:buFont typeface="Wingdings" pitchFamily="2" charset="2"/>
              <a:buChar char="§"/>
            </a:pPr>
            <a:r>
              <a:rPr lang="ca-ES" dirty="0"/>
              <a:t>L’episodi es va produir </a:t>
            </a:r>
            <a:r>
              <a:rPr lang="ca-ES" b="1" dirty="0">
                <a:solidFill>
                  <a:srgbClr val="FF0000"/>
                </a:solidFill>
              </a:rPr>
              <a:t>després d’un estiu caracteritzat per l’ocurrència de grans incendis forestals. </a:t>
            </a:r>
          </a:p>
          <a:p>
            <a:pPr algn="just"/>
            <a:endParaRPr lang="ca-ES" dirty="0">
              <a:solidFill>
                <a:srgbClr val="002060"/>
              </a:solidFill>
            </a:endParaRPr>
          </a:p>
          <a:p>
            <a:endParaRPr lang="es-ES" dirty="0">
              <a:solidFill>
                <a:srgbClr val="002060"/>
              </a:solidFill>
            </a:endParaRPr>
          </a:p>
        </p:txBody>
      </p:sp>
      <p:pic>
        <p:nvPicPr>
          <p:cNvPr id="11" name="Picture 3">
            <a:extLst>
              <a:ext uri="{FF2B5EF4-FFF2-40B4-BE49-F238E27FC236}">
                <a16:creationId xmlns:a16="http://schemas.microsoft.com/office/drawing/2014/main" id="{2BAEB151-8477-494D-B558-5B9AA576D5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8587" y="4041844"/>
            <a:ext cx="3695700" cy="251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BCBD24EA-0C6E-B842-B939-C1D27A74338B}"/>
              </a:ext>
            </a:extLst>
          </p:cNvPr>
          <p:cNvSpPr txBox="1"/>
          <p:nvPr/>
        </p:nvSpPr>
        <p:spPr>
          <a:xfrm>
            <a:off x="59662" y="6561206"/>
            <a:ext cx="54047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err="1"/>
              <a:t>Inundacions</a:t>
            </a:r>
            <a:r>
              <a:rPr lang="es-ES" sz="1000" dirty="0"/>
              <a:t> a Tarragona (El </a:t>
            </a:r>
            <a:r>
              <a:rPr lang="es-ES" sz="1000" dirty="0" err="1"/>
              <a:t>Pati</a:t>
            </a:r>
            <a:r>
              <a:rPr lang="es-ES" sz="1000" dirty="0"/>
              <a:t>)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49AB9AF4-C99E-654F-BC83-452308F8ACF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45" y="71927"/>
            <a:ext cx="357568" cy="474146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71FE7A69-8478-C545-BCE5-0B236085909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0962" y="155586"/>
            <a:ext cx="1297423" cy="390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0945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texto, mapa, edificio, grande&#10;&#10;Descripción generada automáticamente">
            <a:extLst>
              <a:ext uri="{FF2B5EF4-FFF2-40B4-BE49-F238E27FC236}">
                <a16:creationId xmlns:a16="http://schemas.microsoft.com/office/drawing/2014/main" id="{B83541E6-C254-B44C-8A1E-7BC6F3E2220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188756"/>
            <a:ext cx="9144000" cy="4480487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FF814A35-8272-437B-9F9A-B4C658B2FA2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45" y="71927"/>
            <a:ext cx="357568" cy="47414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A4B5B16-E9AF-4C22-9778-27A64AB731E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0962" y="155586"/>
            <a:ext cx="1297423" cy="390487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9FC9F373-4F8A-4479-A6B5-8E77AE7B781D}"/>
              </a:ext>
            </a:extLst>
          </p:cNvPr>
          <p:cNvSpPr txBox="1"/>
          <p:nvPr/>
        </p:nvSpPr>
        <p:spPr>
          <a:xfrm>
            <a:off x="853698" y="253340"/>
            <a:ext cx="85223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2800" b="1" dirty="0">
                <a:solidFill>
                  <a:srgbClr val="002060"/>
                </a:solidFill>
              </a:rPr>
              <a:t>LES INUNDACIONS: 22-23 d’octubre de 2019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5C916374-475E-4C20-AAD7-CBF6810F9355}"/>
              </a:ext>
            </a:extLst>
          </p:cNvPr>
          <p:cNvSpPr txBox="1"/>
          <p:nvPr/>
        </p:nvSpPr>
        <p:spPr>
          <a:xfrm>
            <a:off x="447913" y="5910146"/>
            <a:ext cx="86960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600" dirty="0"/>
              <a:t>L’Espluga de Francolí abans i desprès dels aiguats de l’octubre de 2019. Font: Institut Cartogràfic i Geològic de Catalunya</a:t>
            </a:r>
          </a:p>
        </p:txBody>
      </p:sp>
    </p:spTree>
    <p:extLst>
      <p:ext uri="{BB962C8B-B14F-4D97-AF65-F5344CB8AC3E}">
        <p14:creationId xmlns:p14="http://schemas.microsoft.com/office/powerpoint/2010/main" val="22556762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D60F192A-733A-4D27-8343-C31376A8C7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143000"/>
            <a:ext cx="6096000" cy="4572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CAFD3BD-9931-4F46-940C-D277ED8E99A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45" y="71927"/>
            <a:ext cx="357568" cy="474146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2089CA9A-1083-4B75-BA1F-684B305F96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0" y="74958"/>
            <a:ext cx="1298561" cy="390178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7338EE6A-543C-43C7-A8F3-4092EB2DD735}"/>
              </a:ext>
            </a:extLst>
          </p:cNvPr>
          <p:cNvSpPr txBox="1"/>
          <p:nvPr/>
        </p:nvSpPr>
        <p:spPr>
          <a:xfrm>
            <a:off x="719883" y="203526"/>
            <a:ext cx="85223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2800" b="1" dirty="0">
                <a:solidFill>
                  <a:srgbClr val="002060"/>
                </a:solidFill>
              </a:rPr>
              <a:t>LES INUNDACIONS: 22-23 d’octubre de 2019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CA8B5ED4-2A69-4925-BEC5-46966D22589B}"/>
              </a:ext>
            </a:extLst>
          </p:cNvPr>
          <p:cNvSpPr txBox="1"/>
          <p:nvPr/>
        </p:nvSpPr>
        <p:spPr>
          <a:xfrm>
            <a:off x="1380800" y="6008143"/>
            <a:ext cx="6644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/>
              <a:t>Evolució dels sistemes de precipitació des de la xarxa de radars meteorològics del Servei Meteorològic de Catalunya</a:t>
            </a:r>
          </a:p>
        </p:txBody>
      </p:sp>
    </p:spTree>
    <p:extLst>
      <p:ext uri="{BB962C8B-B14F-4D97-AF65-F5344CB8AC3E}">
        <p14:creationId xmlns:p14="http://schemas.microsoft.com/office/powerpoint/2010/main" val="19008671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23D012C-1622-FE41-B612-BE5263EF1F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9773" y="1520825"/>
            <a:ext cx="4465864" cy="4351338"/>
          </a:xfrm>
        </p:spPr>
        <p:txBody>
          <a:bodyPr>
            <a:noAutofit/>
          </a:bodyPr>
          <a:lstStyle/>
          <a:p>
            <a:r>
              <a:rPr lang="ca-ES" sz="2000" dirty="0"/>
              <a:t>Va ser un episodi molt extens, afectant a la </a:t>
            </a:r>
            <a:r>
              <a:rPr lang="ca-ES" sz="2000" b="1" dirty="0">
                <a:solidFill>
                  <a:srgbClr val="FF0000"/>
                </a:solidFill>
              </a:rPr>
              <a:t>Conca de Barberà </a:t>
            </a:r>
            <a:r>
              <a:rPr lang="ca-ES" sz="2000" dirty="0"/>
              <a:t>i altres comarques com </a:t>
            </a:r>
            <a:r>
              <a:rPr lang="ca-ES" sz="2000" b="1" dirty="0">
                <a:solidFill>
                  <a:srgbClr val="FF0000"/>
                </a:solidFill>
              </a:rPr>
              <a:t>l’Alt i Baix Empordà o el Maresme.</a:t>
            </a:r>
          </a:p>
          <a:p>
            <a:r>
              <a:rPr lang="ca-ES" sz="2000" dirty="0"/>
              <a:t>Tempesta amb </a:t>
            </a:r>
            <a:r>
              <a:rPr lang="ca-ES" sz="2000" b="1" dirty="0">
                <a:solidFill>
                  <a:srgbClr val="FF0000"/>
                </a:solidFill>
              </a:rPr>
              <a:t>descàrregues elèctriques, ratxes vent </a:t>
            </a:r>
            <a:r>
              <a:rPr lang="ca-ES" sz="2000" dirty="0"/>
              <a:t>superiors a 70 o 80 km/h, </a:t>
            </a:r>
            <a:r>
              <a:rPr lang="ca-ES" sz="2000" b="1" dirty="0">
                <a:solidFill>
                  <a:srgbClr val="FF0000"/>
                </a:solidFill>
              </a:rPr>
              <a:t>onades </a:t>
            </a:r>
            <a:r>
              <a:rPr lang="ca-ES" sz="2000" dirty="0"/>
              <a:t>fins a 4 m, </a:t>
            </a:r>
            <a:r>
              <a:rPr lang="ca-ES" sz="2000" b="1" dirty="0">
                <a:solidFill>
                  <a:srgbClr val="FF0000"/>
                </a:solidFill>
              </a:rPr>
              <a:t>nevades puntuals, esllavissades i tornados</a:t>
            </a:r>
            <a:r>
              <a:rPr lang="ca-ES" sz="2000" dirty="0"/>
              <a:t>.</a:t>
            </a:r>
          </a:p>
          <a:p>
            <a:r>
              <a:rPr lang="ca-ES" sz="2000" dirty="0"/>
              <a:t>Increment molt important i molt ràpid del cabal del </a:t>
            </a:r>
            <a:r>
              <a:rPr lang="ca-ES" sz="2000" b="1" dirty="0">
                <a:solidFill>
                  <a:srgbClr val="FF0000"/>
                </a:solidFill>
              </a:rPr>
              <a:t>riu Francolí.</a:t>
            </a:r>
          </a:p>
          <a:p>
            <a:r>
              <a:rPr lang="ca-ES" sz="2000" dirty="0"/>
              <a:t>Prades: </a:t>
            </a:r>
            <a:r>
              <a:rPr lang="ca-ES" sz="2000" b="1" dirty="0">
                <a:solidFill>
                  <a:srgbClr val="FF0000"/>
                </a:solidFill>
              </a:rPr>
              <a:t>292,6 mm</a:t>
            </a:r>
            <a:r>
              <a:rPr lang="ca-ES" sz="2000" dirty="0"/>
              <a:t>, entre la tarda i el vespre del 22 es va concentrar gran part de la precipitació, més de 190 mm en menys de 4 hores. </a:t>
            </a:r>
          </a:p>
          <a:p>
            <a:r>
              <a:rPr lang="ca-ES" sz="2000" b="1" dirty="0">
                <a:solidFill>
                  <a:srgbClr val="FF0000"/>
                </a:solidFill>
              </a:rPr>
              <a:t>Desbordaments</a:t>
            </a:r>
            <a:r>
              <a:rPr lang="ca-ES" sz="2000" dirty="0"/>
              <a:t> en rius, rieres i barrancs </a:t>
            </a:r>
            <a:endParaRPr lang="es-ES" sz="2000" dirty="0"/>
          </a:p>
          <a:p>
            <a:endParaRPr lang="es-ES" sz="2000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D2FDD63A-68F1-BD41-99BC-030B2F45919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923" y="1193133"/>
            <a:ext cx="4159249" cy="2679928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4A85ECF6-2A24-274B-9B70-EA80EF0F231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923" y="3873061"/>
            <a:ext cx="4159249" cy="2902843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5FC0671E-475A-AA40-9799-34B9E3C5433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45" y="71927"/>
            <a:ext cx="357568" cy="474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B9B5B68F-0FA9-6840-9C3F-71E67F8ED2A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0962" y="155586"/>
            <a:ext cx="1297423" cy="390487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65CB6311-78BD-4208-811E-30BDDA0F61D4}"/>
              </a:ext>
            </a:extLst>
          </p:cNvPr>
          <p:cNvSpPr txBox="1"/>
          <p:nvPr/>
        </p:nvSpPr>
        <p:spPr>
          <a:xfrm>
            <a:off x="887152" y="182537"/>
            <a:ext cx="67291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2800" b="1" dirty="0">
                <a:solidFill>
                  <a:srgbClr val="002060"/>
                </a:solidFill>
              </a:rPr>
              <a:t>LES INUNDACIONS: 22-23 d’octubre de 2019</a:t>
            </a:r>
          </a:p>
        </p:txBody>
      </p:sp>
    </p:spTree>
    <p:extLst>
      <p:ext uri="{BB962C8B-B14F-4D97-AF65-F5344CB8AC3E}">
        <p14:creationId xmlns:p14="http://schemas.microsoft.com/office/powerpoint/2010/main" val="12611537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9D6CF5-AAAA-834D-80FB-0D493262E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476230B-2C22-274A-A1C3-BC30554900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88127A6-72D8-4E42-9120-4E7F7C9FEE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5126"/>
            <a:ext cx="9144000" cy="685418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CE927AE-62A4-4BDE-80A5-F0A938887C5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45" y="71927"/>
            <a:ext cx="357568" cy="47414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2E5E8B9D-0684-4BA7-8F54-3EAC9ADFC22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0962" y="155586"/>
            <a:ext cx="1297423" cy="390487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BD8323A8-0375-49B4-A4F9-E86F5F428377}"/>
              </a:ext>
            </a:extLst>
          </p:cNvPr>
          <p:cNvSpPr txBox="1"/>
          <p:nvPr/>
        </p:nvSpPr>
        <p:spPr>
          <a:xfrm>
            <a:off x="1288596" y="550853"/>
            <a:ext cx="6729131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ca-ES" sz="2800" b="1" dirty="0">
                <a:solidFill>
                  <a:srgbClr val="002060"/>
                </a:solidFill>
              </a:rPr>
              <a:t>LES INUNDACIONS: 22-23 d’octubre de 2019</a:t>
            </a:r>
          </a:p>
          <a:p>
            <a:endParaRPr lang="ca-ES" sz="2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78927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contenido 7">
            <a:extLst>
              <a:ext uri="{FF2B5EF4-FFF2-40B4-BE49-F238E27FC236}">
                <a16:creationId xmlns:a16="http://schemas.microsoft.com/office/drawing/2014/main" id="{691EFDF6-0940-1F40-96F0-35AB9DC46C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3822" y="3741894"/>
            <a:ext cx="4215856" cy="3116106"/>
          </a:xfrm>
        </p:spPr>
        <p:txBody>
          <a:bodyPr>
            <a:normAutofit lnSpcReduction="10000"/>
          </a:bodyPr>
          <a:lstStyle/>
          <a:p>
            <a:r>
              <a:rPr lang="ca-ES" sz="2000" dirty="0"/>
              <a:t>Màxima intensitat de precipitació entre les</a:t>
            </a:r>
            <a:r>
              <a:rPr lang="ca-ES" sz="2000" b="1" dirty="0">
                <a:solidFill>
                  <a:srgbClr val="FF0000"/>
                </a:solidFill>
              </a:rPr>
              <a:t> 21 i les 22 h</a:t>
            </a:r>
          </a:p>
          <a:p>
            <a:r>
              <a:rPr lang="ca-ES" sz="2000" b="1" dirty="0">
                <a:solidFill>
                  <a:srgbClr val="FF0000"/>
                </a:solidFill>
              </a:rPr>
              <a:t>Nombrosos danys catastròfics: </a:t>
            </a:r>
            <a:r>
              <a:rPr lang="ca-ES" sz="2000" dirty="0"/>
              <a:t>ponts i edificacions destruïdes, vies de tren afectades, cotxes arrossegats</a:t>
            </a:r>
          </a:p>
          <a:p>
            <a:r>
              <a:rPr lang="ca-ES" sz="2000" b="1" dirty="0">
                <a:solidFill>
                  <a:srgbClr val="FF0000"/>
                </a:solidFill>
              </a:rPr>
              <a:t>Danys pel tornado</a:t>
            </a:r>
            <a:r>
              <a:rPr lang="ca-ES" sz="2000" dirty="0"/>
              <a:t>: un càmping a Gualba</a:t>
            </a:r>
          </a:p>
          <a:p>
            <a:r>
              <a:rPr lang="ca-ES" sz="2000" dirty="0"/>
              <a:t>L’episodi també va afectar a les </a:t>
            </a:r>
            <a:r>
              <a:rPr lang="ca-ES" sz="2000" b="1" dirty="0">
                <a:solidFill>
                  <a:srgbClr val="FF0000"/>
                </a:solidFill>
              </a:rPr>
              <a:t>Balears, València, Alacant</a:t>
            </a:r>
            <a:r>
              <a:rPr lang="ca-ES" sz="2000" dirty="0"/>
              <a:t>,.. </a:t>
            </a:r>
          </a:p>
          <a:p>
            <a:endParaRPr lang="ca-ES" sz="2000" dirty="0"/>
          </a:p>
          <a:p>
            <a:endParaRPr lang="ca-ES" sz="2000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DEC1D6C9-287A-7F49-8495-42A3D43A4827}"/>
              </a:ext>
            </a:extLst>
          </p:cNvPr>
          <p:cNvSpPr txBox="1"/>
          <p:nvPr/>
        </p:nvSpPr>
        <p:spPr>
          <a:xfrm>
            <a:off x="831320" y="3306310"/>
            <a:ext cx="59218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 err="1"/>
              <a:t>Danys</a:t>
            </a:r>
            <a:r>
              <a:rPr lang="es-ES" sz="1100" dirty="0"/>
              <a:t> a l’Espluga de Francolí (M.C. Llasat)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400EDE63-75F2-2D4A-9372-7962C7DE036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9678" y="989202"/>
            <a:ext cx="3815173" cy="2260435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476BDCF2-F97A-194A-8E6C-63CE218D6197}"/>
              </a:ext>
            </a:extLst>
          </p:cNvPr>
          <p:cNvSpPr txBox="1"/>
          <p:nvPr/>
        </p:nvSpPr>
        <p:spPr>
          <a:xfrm>
            <a:off x="5011445" y="3306004"/>
            <a:ext cx="34834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 err="1"/>
              <a:t>Efectes</a:t>
            </a:r>
            <a:r>
              <a:rPr lang="es-ES" sz="1100" dirty="0"/>
              <a:t> tornado a  </a:t>
            </a:r>
            <a:r>
              <a:rPr lang="es-ES" sz="1100" dirty="0" err="1"/>
              <a:t>Riells</a:t>
            </a:r>
            <a:r>
              <a:rPr lang="es-ES" sz="1100" dirty="0"/>
              <a:t> i </a:t>
            </a:r>
            <a:r>
              <a:rPr lang="es-ES" sz="1100" dirty="0" err="1"/>
              <a:t>Viabrea</a:t>
            </a:r>
            <a:r>
              <a:rPr lang="es-ES" sz="1100" dirty="0"/>
              <a:t> (</a:t>
            </a:r>
            <a:r>
              <a:rPr lang="es-ES" sz="1100" dirty="0" err="1"/>
              <a:t>Diari</a:t>
            </a:r>
            <a:r>
              <a:rPr lang="es-ES" sz="1100" dirty="0"/>
              <a:t> de Girona)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A33E1F3A-B1C8-6A43-9C83-6857B74936B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11445" y="3785367"/>
            <a:ext cx="3483406" cy="2670433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A65EA2A6-4C6A-044C-9E6A-82C1ED5C3A7F}"/>
              </a:ext>
            </a:extLst>
          </p:cNvPr>
          <p:cNvSpPr txBox="1"/>
          <p:nvPr/>
        </p:nvSpPr>
        <p:spPr>
          <a:xfrm>
            <a:off x="5011445" y="6455799"/>
            <a:ext cx="3483406" cy="260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 err="1"/>
              <a:t>Destrosses</a:t>
            </a:r>
            <a:r>
              <a:rPr lang="es-ES" sz="1100" dirty="0"/>
              <a:t> a </a:t>
            </a:r>
            <a:r>
              <a:rPr lang="es-ES" sz="1100" dirty="0" err="1"/>
              <a:t>Cambrils</a:t>
            </a:r>
            <a:r>
              <a:rPr lang="es-ES" sz="1100" dirty="0"/>
              <a:t> (El Periódico)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34066183-3213-BE4F-AF1B-5475ADA0BA4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45" y="71927"/>
            <a:ext cx="357568" cy="474146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F7022864-E753-824D-8C48-792EF20FED9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0962" y="155586"/>
            <a:ext cx="1297423" cy="390487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14520F9D-FDE6-4F42-BC9C-9AC02862601E}"/>
              </a:ext>
            </a:extLst>
          </p:cNvPr>
          <p:cNvSpPr txBox="1"/>
          <p:nvPr/>
        </p:nvSpPr>
        <p:spPr>
          <a:xfrm>
            <a:off x="719883" y="203526"/>
            <a:ext cx="85223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2800" b="1" dirty="0">
                <a:solidFill>
                  <a:srgbClr val="002060"/>
                </a:solidFill>
              </a:rPr>
              <a:t>LES INUNDACIONS: 22-23 d’octubre de 2019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2592CC84-0066-4840-8D06-01C1666C0A5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149" y="989202"/>
            <a:ext cx="3483406" cy="2260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65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E34E155-520E-3744-9D13-28524D1DEF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1999" y="1690689"/>
            <a:ext cx="4043363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a-ES" sz="2000" b="1" dirty="0"/>
              <a:t>DANYS PERSONALS</a:t>
            </a:r>
          </a:p>
          <a:p>
            <a:pPr marL="0" indent="0">
              <a:buNone/>
            </a:pPr>
            <a:r>
              <a:rPr lang="ca-ES" sz="2000" b="1" dirty="0">
                <a:solidFill>
                  <a:srgbClr val="FF0000"/>
                </a:solidFill>
              </a:rPr>
              <a:t>5 víctimes mortals i 2 desapareguts</a:t>
            </a:r>
            <a:r>
              <a:rPr lang="ca-ES" sz="2000" dirty="0"/>
              <a:t>: </a:t>
            </a:r>
          </a:p>
          <a:p>
            <a:r>
              <a:rPr lang="ca-ES" sz="2000" dirty="0"/>
              <a:t>2 a Vilaverd al ser arrossegat el bungalow en el que es trobaven</a:t>
            </a:r>
          </a:p>
          <a:p>
            <a:r>
              <a:rPr lang="ca-ES" sz="2000" dirty="0"/>
              <a:t>3 en l’Espluga de Francolí al ser arrossegat el cotxe on anaven</a:t>
            </a:r>
          </a:p>
          <a:p>
            <a:r>
              <a:rPr lang="ca-ES" sz="2000" dirty="0"/>
              <a:t>1 a Constantí quan la seva caseta va ser arrossegada per la crescuda del riu</a:t>
            </a:r>
          </a:p>
          <a:p>
            <a:r>
              <a:rPr lang="ca-ES" sz="2000" dirty="0"/>
              <a:t>1 a Arenys de Munt al ser arrossegat per la riera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D0636E12-44F0-D241-807B-3AEEC47CD3D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914" y="1690689"/>
            <a:ext cx="3727961" cy="2311336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8BBB947-50A6-8A42-84B6-9DAFE9A264F8}"/>
              </a:ext>
            </a:extLst>
          </p:cNvPr>
          <p:cNvSpPr txBox="1"/>
          <p:nvPr/>
        </p:nvSpPr>
        <p:spPr>
          <a:xfrm>
            <a:off x="420914" y="3976546"/>
            <a:ext cx="44567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err="1"/>
              <a:t>Inundacions</a:t>
            </a:r>
            <a:r>
              <a:rPr lang="es-ES" sz="1200" dirty="0"/>
              <a:t> a Albi (Nació Digital)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291F19F7-B999-1B46-B19D-2A199E8A80A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914" y="4264721"/>
            <a:ext cx="3507863" cy="2332729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D82F10F4-3E27-444F-B053-CBEEA591AA06}"/>
              </a:ext>
            </a:extLst>
          </p:cNvPr>
          <p:cNvSpPr txBox="1"/>
          <p:nvPr/>
        </p:nvSpPr>
        <p:spPr>
          <a:xfrm>
            <a:off x="425506" y="6597450"/>
            <a:ext cx="37279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/>
              <a:t>Cotxes arrossegats a Arenys de Mar (Diari Avui)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9ACF9F1E-C473-104B-A085-2967A3B18B9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45" y="71927"/>
            <a:ext cx="357568" cy="474146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66F97424-52EA-9347-B9CA-D2A495D12ED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0962" y="155586"/>
            <a:ext cx="1297423" cy="390487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FE261D6B-A195-46CC-9B83-06EF180DA67D}"/>
              </a:ext>
            </a:extLst>
          </p:cNvPr>
          <p:cNvSpPr txBox="1"/>
          <p:nvPr/>
        </p:nvSpPr>
        <p:spPr>
          <a:xfrm>
            <a:off x="719883" y="203526"/>
            <a:ext cx="85223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2800" b="1" dirty="0">
                <a:solidFill>
                  <a:srgbClr val="002060"/>
                </a:solidFill>
              </a:rPr>
              <a:t>LES INUNDACIONS: 22-23 d’octubre de 2019</a:t>
            </a:r>
          </a:p>
        </p:txBody>
      </p:sp>
    </p:spTree>
    <p:extLst>
      <p:ext uri="{BB962C8B-B14F-4D97-AF65-F5344CB8AC3E}">
        <p14:creationId xmlns:p14="http://schemas.microsoft.com/office/powerpoint/2010/main" val="41905441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104337" y="2019360"/>
            <a:ext cx="5710059" cy="461665"/>
          </a:xfrm>
          <a:prstGeom prst="rect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ca-ES" sz="2400" dirty="0">
                <a:solidFill>
                  <a:srgbClr val="FF0000"/>
                </a:solidFill>
              </a:rPr>
              <a:t>RISC = PERILLOSITAT X VULNERABILITAT</a:t>
            </a:r>
          </a:p>
        </p:txBody>
      </p:sp>
      <p:pic>
        <p:nvPicPr>
          <p:cNvPr id="6" name="Picture 2" descr="http://www.sthelens.gov.uk/media/215371/flood_sign_warning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14396" y="3849575"/>
            <a:ext cx="3047778" cy="1956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85734" y="1379427"/>
            <a:ext cx="1805065" cy="2437191"/>
          </a:xfrm>
          <a:prstGeom prst="rect">
            <a:avLst/>
          </a:prstGeom>
        </p:spPr>
      </p:pic>
      <p:sp>
        <p:nvSpPr>
          <p:cNvPr id="7" name="4 CuadroTexto">
            <a:extLst>
              <a:ext uri="{FF2B5EF4-FFF2-40B4-BE49-F238E27FC236}">
                <a16:creationId xmlns:a16="http://schemas.microsoft.com/office/drawing/2014/main" id="{CF6D8669-6E5D-824F-B916-2915D6C3B582}"/>
              </a:ext>
            </a:extLst>
          </p:cNvPr>
          <p:cNvSpPr txBox="1"/>
          <p:nvPr/>
        </p:nvSpPr>
        <p:spPr>
          <a:xfrm>
            <a:off x="519402" y="17526"/>
            <a:ext cx="55923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2800" b="1" dirty="0">
                <a:solidFill>
                  <a:srgbClr val="002060"/>
                </a:solidFill>
              </a:rPr>
              <a:t>Aproximació holística DEL RISC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C226057B-9659-7241-9BA5-32EC4029DAFA}"/>
              </a:ext>
            </a:extLst>
          </p:cNvPr>
          <p:cNvSpPr/>
          <p:nvPr/>
        </p:nvSpPr>
        <p:spPr>
          <a:xfrm>
            <a:off x="281826" y="2722452"/>
            <a:ext cx="5570049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a-E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L’estudi d’aquests fenòmens requereix una </a:t>
            </a:r>
            <a:r>
              <a:rPr lang="ca-ES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aproximació holística </a:t>
            </a:r>
            <a:r>
              <a:rPr lang="ca-E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abordi des dels aspectes meteorològics, hidrològics, els impactes, el funcionament de l'emergència, la percepció per part de la població...</a:t>
            </a:r>
          </a:p>
          <a:p>
            <a:endParaRPr lang="ca-E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ca-E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 altre aspecte a tenir en compte és </a:t>
            </a:r>
            <a:r>
              <a:rPr lang="ca-ES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l'ocurrència d’altres situacions de risc abans i/o desprès</a:t>
            </a:r>
            <a:r>
              <a:rPr lang="ca-E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(efectes en cascada). Seria el cas dels aiguats de 1994, després d’un estiu amb incendis forestals i dels de 2019 quan posteriorment es van produir el temporal Gloria i la pandèmia de Covid-19.</a:t>
            </a:r>
          </a:p>
          <a:p>
            <a:endParaRPr lang="ca-E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spcAft>
                <a:spcPts val="0"/>
              </a:spcAft>
            </a:pPr>
            <a:r>
              <a:rPr lang="ca-E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 realitzar aquest tipus d’estudis és necessari disposar de molta informació. La </a:t>
            </a:r>
            <a:r>
              <a:rPr lang="ca-ES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participació ciutadana </a:t>
            </a:r>
            <a:r>
              <a:rPr lang="ca-E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és una oportunitat per fer-ho millor.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568A0950-16F6-4F4A-A4A1-244DCC6E9C93}"/>
              </a:ext>
            </a:extLst>
          </p:cNvPr>
          <p:cNvSpPr/>
          <p:nvPr/>
        </p:nvSpPr>
        <p:spPr>
          <a:xfrm>
            <a:off x="184901" y="571136"/>
            <a:ext cx="613390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</a:pPr>
            <a:r>
              <a:rPr lang="ca-E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 inundacions constitueixen el risc més freqüent i amb més impactes al Món. </a:t>
            </a:r>
            <a:r>
              <a:rPr lang="ca-ES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el risc influeix la perillositat (magnitud i freqüència de l’episodi), i la vulnerabilitat (de la que depèn la gravetat dels potencials impactes)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3ABFAEA-A331-3C40-89E6-9336FCF4A5C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45" y="71927"/>
            <a:ext cx="357568" cy="47414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41ACAE4-3AED-0740-A7C8-37B8A2B8DA8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0962" y="155586"/>
            <a:ext cx="1297423" cy="390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3964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FA9F921B-2B51-45E9-816D-B73A409B5E39}"/>
              </a:ext>
            </a:extLst>
          </p:cNvPr>
          <p:cNvSpPr txBox="1"/>
          <p:nvPr/>
        </p:nvSpPr>
        <p:spPr>
          <a:xfrm>
            <a:off x="619760" y="964079"/>
            <a:ext cx="8016240" cy="5893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/>
              <a:t>Encara tenim moltes preguntes sobre la taula que amb la participació de tots i totes podrem anar responent. Algunes preguntes podrien ser les següents:</a:t>
            </a:r>
          </a:p>
          <a:p>
            <a:endParaRPr lang="ca-ES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a-ES" dirty="0"/>
              <a:t>El riu Francolí es va desbordar a l’Espluga, però coneixem quin era el seu cabal real?, transportava molts sòlids? Vegetació? Runes? Fins on va arribar l’aigua a la població.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a-ES" dirty="0"/>
              <a:t>Portava més aigua que en l’episodi de 1994? Per què? Va ploure més?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a-ES" dirty="0"/>
              <a:t>Per què va ploure tant? On es van enregistrar les pluges més altes? A quina hora?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a-ES" dirty="0"/>
              <a:t>Ho van avisar amb prou antelació? Si ho haguessin avisat abans haurien pogut salvar als que van morir? Haurien pogut evitar que l’aigua entrés a casa? Qui o què us va avisar’ I ajudar?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a-ES" dirty="0"/>
              <a:t>Estava el riu net? Per què van caure ponts? S’hauria pogut evitar la destrucció d’edificis? Com?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a-ES" dirty="0"/>
              <a:t>Quins danys directes es van produir? I indirectes? Quants dies de feina es van perdre? I d’escola? Quantes persones es van quedar sense serveis bàsics? Es van perdre conreus? I animals? Quantes cases van patir danys?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a-ES" dirty="0"/>
              <a:t>Us imaginàveu que tard o d’hora passaria? Ja ho havíeu avisat? Què es podria fer per a que no tornés a passar?</a:t>
            </a:r>
          </a:p>
          <a:p>
            <a:endParaRPr lang="ca-E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B8970CC-E83D-4BE4-A5AF-9D7D9A2CC74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45" y="71927"/>
            <a:ext cx="357568" cy="47414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88576266-0096-42E9-9207-220C4185D60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0962" y="155586"/>
            <a:ext cx="1297423" cy="390487"/>
          </a:xfrm>
          <a:prstGeom prst="rect">
            <a:avLst/>
          </a:prstGeom>
        </p:spPr>
      </p:pic>
      <p:sp>
        <p:nvSpPr>
          <p:cNvPr id="7" name="4 CuadroTexto">
            <a:extLst>
              <a:ext uri="{FF2B5EF4-FFF2-40B4-BE49-F238E27FC236}">
                <a16:creationId xmlns:a16="http://schemas.microsoft.com/office/drawing/2014/main" id="{96360C70-50BB-4A57-A83E-8168574E0DC4}"/>
              </a:ext>
            </a:extLst>
          </p:cNvPr>
          <p:cNvSpPr txBox="1"/>
          <p:nvPr/>
        </p:nvSpPr>
        <p:spPr>
          <a:xfrm>
            <a:off x="1775831" y="279136"/>
            <a:ext cx="55923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2800" b="1" dirty="0">
                <a:solidFill>
                  <a:srgbClr val="002060"/>
                </a:solidFill>
              </a:rPr>
              <a:t>Preguntes sobre la taula</a:t>
            </a:r>
          </a:p>
        </p:txBody>
      </p:sp>
    </p:spTree>
    <p:extLst>
      <p:ext uri="{BB962C8B-B14F-4D97-AF65-F5344CB8AC3E}">
        <p14:creationId xmlns:p14="http://schemas.microsoft.com/office/powerpoint/2010/main" val="3615480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texto, mapa&#10;&#10;Descripción generada automáticamente">
            <a:extLst>
              <a:ext uri="{FF2B5EF4-FFF2-40B4-BE49-F238E27FC236}">
                <a16:creationId xmlns:a16="http://schemas.microsoft.com/office/drawing/2014/main" id="{79EB2D46-415C-2247-88ED-9C6FE9D7D8E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97170" y="1191801"/>
            <a:ext cx="4224472" cy="298553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69749EA6-8DAC-FC41-85A9-7ED0A705366F}"/>
              </a:ext>
            </a:extLst>
          </p:cNvPr>
          <p:cNvSpPr txBox="1"/>
          <p:nvPr/>
        </p:nvSpPr>
        <p:spPr>
          <a:xfrm>
            <a:off x="1764632" y="4379495"/>
            <a:ext cx="63045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/>
              <a:t>EL PROJECTE FLOODUP-AQUELOO</a:t>
            </a:r>
          </a:p>
        </p:txBody>
      </p:sp>
    </p:spTree>
    <p:extLst>
      <p:ext uri="{BB962C8B-B14F-4D97-AF65-F5344CB8AC3E}">
        <p14:creationId xmlns:p14="http://schemas.microsoft.com/office/powerpoint/2010/main" val="30532193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52872" y="1270742"/>
            <a:ext cx="4779168" cy="4525963"/>
          </a:xfrm>
        </p:spPr>
        <p:txBody>
          <a:bodyPr>
            <a:normAutofit fontScale="85000" lnSpcReduction="10000"/>
          </a:bodyPr>
          <a:lstStyle/>
          <a:p>
            <a:pPr algn="just"/>
            <a:endParaRPr lang="ca-ES" dirty="0"/>
          </a:p>
          <a:p>
            <a:pPr marL="0" indent="0" algn="just">
              <a:buNone/>
            </a:pPr>
            <a:r>
              <a:rPr lang="ca-ES" sz="3000" dirty="0"/>
              <a:t>És un projecte de ciència ciutadana que té com a objectiu explorar els principals impactes dels riscos naturals i del canvi climàtic, aspectes a millorar i com les comunitats s’adapten.</a:t>
            </a:r>
          </a:p>
          <a:p>
            <a:pPr marL="0" indent="0" algn="just">
              <a:buNone/>
            </a:pPr>
            <a:r>
              <a:rPr lang="ca-ES" sz="3000" dirty="0">
                <a:solidFill>
                  <a:srgbClr val="002060"/>
                </a:solidFill>
              </a:rPr>
              <a:t>Aquesta proposta també s’emmarca en el projecte AGORA (Agència Catalana de l’Aigua).</a:t>
            </a:r>
          </a:p>
          <a:p>
            <a:pPr marL="0" indent="0" algn="just">
              <a:buNone/>
            </a:pPr>
            <a:endParaRPr lang="ca-ES" dirty="0"/>
          </a:p>
          <a:p>
            <a:pPr marL="0" indent="0" algn="just">
              <a:buNone/>
            </a:pPr>
            <a:r>
              <a:rPr lang="ca-ES" dirty="0"/>
              <a:t> </a:t>
            </a:r>
          </a:p>
          <a:p>
            <a:pPr marL="0" indent="0" algn="just">
              <a:buNone/>
            </a:pPr>
            <a:endParaRPr lang="es-ES" dirty="0"/>
          </a:p>
          <a:p>
            <a:pPr algn="just"/>
            <a:endParaRPr lang="ca-ES" dirty="0"/>
          </a:p>
        </p:txBody>
      </p:sp>
      <p:pic>
        <p:nvPicPr>
          <p:cNvPr id="4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0192" y="260647"/>
            <a:ext cx="971370" cy="1315765"/>
          </a:xfrm>
          <a:prstGeom prst="rect">
            <a:avLst/>
          </a:prstGeom>
        </p:spPr>
      </p:pic>
      <p:pic>
        <p:nvPicPr>
          <p:cNvPr id="5" name="Imagen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37899" y="84266"/>
            <a:ext cx="1358253" cy="1466296"/>
          </a:xfrm>
          <a:prstGeom prst="rect">
            <a:avLst/>
          </a:prstGeom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26791" y="1754371"/>
            <a:ext cx="3526071" cy="3576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7 CuadroTexto"/>
          <p:cNvSpPr txBox="1"/>
          <p:nvPr/>
        </p:nvSpPr>
        <p:spPr>
          <a:xfrm>
            <a:off x="5282122" y="5949280"/>
            <a:ext cx="3707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b="1" dirty="0"/>
              <a:t>La participació ciutadana permet ampliar la informació disponible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5389626" y="5330814"/>
            <a:ext cx="36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/>
              <a:t>Mapa d’observacions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43293" y="657391"/>
            <a:ext cx="5014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2800" dirty="0">
                <a:solidFill>
                  <a:srgbClr val="FF0000"/>
                </a:solidFill>
              </a:rPr>
              <a:t>QUÈ ÉS FLOODUP-AQUELOO?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67CD1645-356C-FA42-9C28-F0522E2FCAD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45" y="71927"/>
            <a:ext cx="357568" cy="474146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5CBA0413-6466-164F-A611-6347F349A135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0962" y="155586"/>
            <a:ext cx="1297423" cy="390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5409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4616129" y="1240788"/>
            <a:ext cx="4527871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a-ES" sz="2000" dirty="0"/>
          </a:p>
          <a:p>
            <a:r>
              <a:rPr lang="ca-ES" sz="2000" dirty="0"/>
              <a:t>Es aquella investigació científica realitzada parcial o completament per no professionals.</a:t>
            </a:r>
          </a:p>
          <a:p>
            <a:endParaRPr lang="ca-ES" sz="2000" dirty="0"/>
          </a:p>
          <a:p>
            <a:r>
              <a:rPr lang="ca-ES" sz="2000" dirty="0"/>
              <a:t>Són aquelles activitats en les que la ciutadania participa en un projecte científic d’una forma significativa. </a:t>
            </a:r>
          </a:p>
          <a:p>
            <a:endParaRPr lang="ca-ES" sz="2000" dirty="0"/>
          </a:p>
          <a:p>
            <a:r>
              <a:rPr lang="ca-ES" sz="2000" dirty="0"/>
              <a:t>Busca </a:t>
            </a:r>
            <a:r>
              <a:rPr lang="ca-ES" sz="2000" b="1" dirty="0"/>
              <a:t>involucrar</a:t>
            </a:r>
            <a:r>
              <a:rPr lang="ca-ES" sz="2000" dirty="0"/>
              <a:t> a la ciutadania en activitats científiques i fomentar la seva contribució </a:t>
            </a:r>
            <a:r>
              <a:rPr lang="ca-ES" sz="2000" b="1" dirty="0"/>
              <a:t>activa</a:t>
            </a:r>
            <a:r>
              <a:rPr lang="ca-ES" sz="2000" dirty="0"/>
              <a:t> a través del seu esforç intel·lectual, coneixements generals o les seves eines i recursos. </a:t>
            </a:r>
          </a:p>
          <a:p>
            <a:endParaRPr lang="ca-ES" sz="2000" dirty="0"/>
          </a:p>
        </p:txBody>
      </p:sp>
      <p:sp>
        <p:nvSpPr>
          <p:cNvPr id="5" name="4 CuadroTexto"/>
          <p:cNvSpPr txBox="1"/>
          <p:nvPr/>
        </p:nvSpPr>
        <p:spPr>
          <a:xfrm>
            <a:off x="774158" y="71927"/>
            <a:ext cx="55923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2800" dirty="0">
                <a:solidFill>
                  <a:srgbClr val="002060"/>
                </a:solidFill>
              </a:rPr>
              <a:t>QUÈ ÉS LA CIÈNCIA CIUTADANA?</a:t>
            </a: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D9F6373D-233C-3B46-A4A4-6F0532DBB4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344" y="1676158"/>
            <a:ext cx="4248472" cy="3518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A3365548-30BA-3340-8241-ACB923F46E3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45" y="71927"/>
            <a:ext cx="357568" cy="474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391B070-37D9-A841-92BF-736C524FA7F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0962" y="155586"/>
            <a:ext cx="1297423" cy="390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506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EB9A8F27-10EA-604E-8485-5D99FCA36472}"/>
              </a:ext>
            </a:extLst>
          </p:cNvPr>
          <p:cNvSpPr txBox="1"/>
          <p:nvPr/>
        </p:nvSpPr>
        <p:spPr>
          <a:xfrm>
            <a:off x="435472" y="71927"/>
            <a:ext cx="726549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2800" dirty="0">
                <a:solidFill>
                  <a:srgbClr val="002060"/>
                </a:solidFill>
              </a:rPr>
              <a:t>FLOODUP Francolí. </a:t>
            </a:r>
          </a:p>
          <a:p>
            <a:r>
              <a:rPr lang="ca-ES" sz="2800" dirty="0">
                <a:solidFill>
                  <a:srgbClr val="002060"/>
                </a:solidFill>
              </a:rPr>
              <a:t>Retorn d’experiència col·lectiu de les inundacions d’octubre de 2019 </a:t>
            </a:r>
          </a:p>
        </p:txBody>
      </p:sp>
      <p:pic>
        <p:nvPicPr>
          <p:cNvPr id="5" name="Image6">
            <a:extLst>
              <a:ext uri="{FF2B5EF4-FFF2-40B4-BE49-F238E27FC236}">
                <a16:creationId xmlns:a16="http://schemas.microsoft.com/office/drawing/2014/main" id="{332B4501-E589-4740-BF90-4D23831B1434}"/>
              </a:ext>
            </a:extLst>
          </p:cNvPr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158175" y="1315536"/>
            <a:ext cx="3289427" cy="1981200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D088F07A-4F0A-4249-B7A8-2D02246D4FED}"/>
              </a:ext>
            </a:extLst>
          </p:cNvPr>
          <p:cNvSpPr/>
          <p:nvPr/>
        </p:nvSpPr>
        <p:spPr>
          <a:xfrm>
            <a:off x="5267180" y="3312364"/>
            <a:ext cx="263283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a-ES" sz="1400">
                <a:solidFill>
                  <a:srgbClr val="00000A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Danys del Riu Francolí. Foto: ACN</a:t>
            </a:r>
            <a:r>
              <a:rPr lang="ca-ES" sz="1400"/>
              <a:t> 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F2AFCA4-D554-0541-913A-3FB8BDCD3942}"/>
              </a:ext>
            </a:extLst>
          </p:cNvPr>
          <p:cNvSpPr txBox="1"/>
          <p:nvPr/>
        </p:nvSpPr>
        <p:spPr>
          <a:xfrm>
            <a:off x="301557" y="1514072"/>
            <a:ext cx="460624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/>
              <a:t>Context:</a:t>
            </a:r>
          </a:p>
          <a:p>
            <a:r>
              <a:rPr lang="ca-ES" dirty="0"/>
              <a:t>-Aiguats octubre 2019</a:t>
            </a:r>
          </a:p>
          <a:p>
            <a:r>
              <a:rPr lang="ca-ES" dirty="0"/>
              <a:t>-Resposta ciutadana (plataforma Riuada Solidària)</a:t>
            </a:r>
          </a:p>
          <a:p>
            <a:r>
              <a:rPr lang="ca-ES" dirty="0"/>
              <a:t>-Suport del Museu de la Vida Rural de l’Espluga de Francolí</a:t>
            </a:r>
          </a:p>
        </p:txBody>
      </p:sp>
      <p:pic>
        <p:nvPicPr>
          <p:cNvPr id="10" name="Imagen 9" descr="Imagen que contiene edificio, exterior, camino, calle&#10;&#10;Descripción generada automáticamente">
            <a:extLst>
              <a:ext uri="{FF2B5EF4-FFF2-40B4-BE49-F238E27FC236}">
                <a16:creationId xmlns:a16="http://schemas.microsoft.com/office/drawing/2014/main" id="{6DFED478-F488-B34A-9A91-81BF6121F10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7801" y="3677291"/>
            <a:ext cx="3539801" cy="2654851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F84B553E-E0E5-1443-BE83-F077FBD56EC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45" y="71927"/>
            <a:ext cx="357568" cy="474146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ADC80E93-EA7C-4A4B-897E-FD31FAB5D41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0962" y="155586"/>
            <a:ext cx="1297423" cy="390487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968660EE-57DA-2546-AE43-0667F8F05A4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557" y="3805424"/>
            <a:ext cx="3406715" cy="2555036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1899112A-6CF1-BB42-8F12-5BEE434721F6}"/>
              </a:ext>
            </a:extLst>
          </p:cNvPr>
          <p:cNvSpPr txBox="1"/>
          <p:nvPr/>
        </p:nvSpPr>
        <p:spPr>
          <a:xfrm>
            <a:off x="301557" y="6357938"/>
            <a:ext cx="4013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400"/>
              <a:t>Tasques de recuperació (Fundació Jose Ramon de la Morena)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92FC92FE-EF4F-5E46-AE67-6C0F45889671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8872" y="3766792"/>
            <a:ext cx="1515954" cy="885726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420F8062-22B9-B44E-AFAC-4AF5C789229F}"/>
              </a:ext>
            </a:extLst>
          </p:cNvPr>
          <p:cNvSpPr txBox="1"/>
          <p:nvPr/>
        </p:nvSpPr>
        <p:spPr>
          <a:xfrm>
            <a:off x="4829176" y="6389292"/>
            <a:ext cx="4013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400"/>
              <a:t>Museu de la Vida Rural de l’Espluga de Francolí (Foto: M.LL.)</a:t>
            </a:r>
          </a:p>
        </p:txBody>
      </p:sp>
    </p:spTree>
    <p:extLst>
      <p:ext uri="{BB962C8B-B14F-4D97-AF65-F5344CB8AC3E}">
        <p14:creationId xmlns:p14="http://schemas.microsoft.com/office/powerpoint/2010/main" val="30684699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51B24AE-01E9-E949-AFCB-72B35DECBF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913" y="893545"/>
            <a:ext cx="8032708" cy="4351338"/>
          </a:xfrm>
        </p:spPr>
        <p:txBody>
          <a:bodyPr>
            <a:noAutofit/>
          </a:bodyPr>
          <a:lstStyle/>
          <a:p>
            <a:r>
              <a:rPr lang="ca-ES" sz="2000" dirty="0"/>
              <a:t>Recopilar informació detallada dels impactes que es van produir i d’altres dades per poder reconstruir l’episodi.</a:t>
            </a:r>
          </a:p>
          <a:p>
            <a:r>
              <a:rPr lang="ca-ES" sz="2000" dirty="0"/>
              <a:t>Identificar els impactes clau i si respecte a episodis passats aquests han canviat.</a:t>
            </a:r>
          </a:p>
          <a:p>
            <a:r>
              <a:rPr lang="ca-ES" sz="2000" dirty="0"/>
              <a:t>Identificar comportaments i accions d’adaptació.</a:t>
            </a:r>
          </a:p>
          <a:p>
            <a:r>
              <a:rPr lang="ca-ES" sz="2000" dirty="0"/>
              <a:t>Avaluar nivell comprensió alerta i canals més eficaços</a:t>
            </a:r>
          </a:p>
          <a:p>
            <a:r>
              <a:rPr lang="ca-ES" sz="2000" dirty="0"/>
              <a:t>Fer participar la comunitat (fer-la protagonista).</a:t>
            </a:r>
            <a:endParaRPr lang="es-ES" sz="2000" dirty="0"/>
          </a:p>
          <a:p>
            <a:r>
              <a:rPr lang="ca-ES" sz="2000" dirty="0"/>
              <a:t>Els resultats d’aquest us seran retornats en forma d’un estudi de retorn d’experiència. Aquelles persones que col·laborin i ho desitgin seran reconeguts en els agraïments. </a:t>
            </a:r>
          </a:p>
          <a:p>
            <a:pPr marL="0" indent="0">
              <a:buNone/>
            </a:pPr>
            <a:endParaRPr lang="ca-ES" sz="2000" dirty="0"/>
          </a:p>
          <a:p>
            <a:pPr marL="0" indent="0">
              <a:buNone/>
            </a:pPr>
            <a:br>
              <a:rPr lang="ca-ES" sz="2000" dirty="0"/>
            </a:br>
            <a:r>
              <a:rPr lang="ca-ES" sz="2000" dirty="0"/>
              <a:t> </a:t>
            </a:r>
          </a:p>
          <a:p>
            <a:pPr marL="0" indent="0">
              <a:buNone/>
            </a:pPr>
            <a:endParaRPr lang="ca-ES" sz="2000" dirty="0"/>
          </a:p>
        </p:txBody>
      </p:sp>
      <p:pic>
        <p:nvPicPr>
          <p:cNvPr id="8" name="Imagen 7" descr="Imagen que contiene exterior, playa, sucio, hombre&#10;&#10;Descripción generada automáticamente">
            <a:extLst>
              <a:ext uri="{FF2B5EF4-FFF2-40B4-BE49-F238E27FC236}">
                <a16:creationId xmlns:a16="http://schemas.microsoft.com/office/drawing/2014/main" id="{415C3DD4-D7B9-CD46-B067-531A360350F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22877" y="4603501"/>
            <a:ext cx="2471736" cy="1853802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C1B41540-1D16-0647-836D-688881446B7B}"/>
              </a:ext>
            </a:extLst>
          </p:cNvPr>
          <p:cNvSpPr txBox="1"/>
          <p:nvPr/>
        </p:nvSpPr>
        <p:spPr>
          <a:xfrm>
            <a:off x="5768696" y="6497472"/>
            <a:ext cx="27789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err="1"/>
              <a:t>Montblanc</a:t>
            </a:r>
            <a:r>
              <a:rPr lang="es-ES" sz="1400" dirty="0"/>
              <a:t>, octubre 2019</a:t>
            </a:r>
          </a:p>
        </p:txBody>
      </p:sp>
      <p:pic>
        <p:nvPicPr>
          <p:cNvPr id="11" name="Imagen 10" descr="Imagen que contiene piedra, roca, ladrillo, edificio&#10;&#10;Descripción generada automáticamente">
            <a:extLst>
              <a:ext uri="{FF2B5EF4-FFF2-40B4-BE49-F238E27FC236}">
                <a16:creationId xmlns:a16="http://schemas.microsoft.com/office/drawing/2014/main" id="{D9B88FEE-C15E-F84B-863D-EF0EFA3EC91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5901" y="4664918"/>
            <a:ext cx="2471736" cy="1853801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3568E1F2-2F1A-284D-92B9-BCB2DF08268A}"/>
              </a:ext>
            </a:extLst>
          </p:cNvPr>
          <p:cNvSpPr txBox="1"/>
          <p:nvPr/>
        </p:nvSpPr>
        <p:spPr>
          <a:xfrm>
            <a:off x="2263019" y="6468017"/>
            <a:ext cx="53292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Placa </a:t>
            </a:r>
            <a:r>
              <a:rPr lang="es-ES" sz="1400" dirty="0" err="1"/>
              <a:t>inundacions</a:t>
            </a:r>
            <a:r>
              <a:rPr lang="es-ES" sz="1400" dirty="0"/>
              <a:t> 1874, </a:t>
            </a:r>
            <a:r>
              <a:rPr lang="es-ES" sz="1400" dirty="0" err="1"/>
              <a:t>Espluga</a:t>
            </a:r>
            <a:r>
              <a:rPr lang="es-ES" sz="1400" dirty="0"/>
              <a:t> de Francolí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9AE4DDFB-9857-834E-A580-94AF10349EB3}"/>
              </a:ext>
            </a:extLst>
          </p:cNvPr>
          <p:cNvSpPr txBox="1"/>
          <p:nvPr/>
        </p:nvSpPr>
        <p:spPr>
          <a:xfrm>
            <a:off x="1442720" y="82206"/>
            <a:ext cx="44758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err="1">
                <a:solidFill>
                  <a:srgbClr val="002060"/>
                </a:solidFill>
              </a:rPr>
              <a:t>Objectius</a:t>
            </a:r>
            <a:r>
              <a:rPr lang="es-ES" sz="2800" b="1" dirty="0">
                <a:solidFill>
                  <a:srgbClr val="002060"/>
                </a:solidFill>
              </a:rPr>
              <a:t> </a:t>
            </a:r>
            <a:r>
              <a:rPr lang="es-ES" sz="2800" b="1" dirty="0" err="1">
                <a:solidFill>
                  <a:srgbClr val="002060"/>
                </a:solidFill>
              </a:rPr>
              <a:t>proposta</a:t>
            </a:r>
            <a:endParaRPr lang="es-ES" sz="2800" b="1" dirty="0">
              <a:solidFill>
                <a:srgbClr val="002060"/>
              </a:solidFill>
            </a:endParaRP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F0497436-D111-364B-AE45-87FC0A49294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45" y="71927"/>
            <a:ext cx="357568" cy="474146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39DA825D-D193-C546-B078-A722273F1FC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0962" y="155586"/>
            <a:ext cx="1297423" cy="390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4626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C2F2D219-24E0-0540-864F-3FB416068244}"/>
              </a:ext>
            </a:extLst>
          </p:cNvPr>
          <p:cNvSpPr/>
          <p:nvPr/>
        </p:nvSpPr>
        <p:spPr>
          <a:xfrm>
            <a:off x="0" y="2697662"/>
            <a:ext cx="89127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a-ES" sz="1600" dirty="0"/>
              <a:t>-</a:t>
            </a:r>
            <a:r>
              <a:rPr lang="ca-ES" sz="1600" dirty="0" err="1"/>
              <a:t>Android</a:t>
            </a:r>
            <a:r>
              <a:rPr lang="ca-ES" sz="1600" dirty="0"/>
              <a:t> i iOS (v. 2.0)</a:t>
            </a:r>
          </a:p>
          <a:p>
            <a:r>
              <a:rPr lang="ca-ES" sz="1600" dirty="0"/>
              <a:t>-Castellà, francès, català i anglès </a:t>
            </a:r>
          </a:p>
          <a:p>
            <a:r>
              <a:rPr lang="ca-ES" sz="1600" dirty="0"/>
              <a:t>-Sistema de validació de les observacions</a:t>
            </a:r>
          </a:p>
        </p:txBody>
      </p:sp>
      <p:pic>
        <p:nvPicPr>
          <p:cNvPr id="6" name="Imagen 5" descr="Imagen que contiene hombre&#10;&#10;Descripción generada automáticamente">
            <a:extLst>
              <a:ext uri="{FF2B5EF4-FFF2-40B4-BE49-F238E27FC236}">
                <a16:creationId xmlns:a16="http://schemas.microsoft.com/office/drawing/2014/main" id="{C8E6EE9A-BC47-D84A-B056-56DD2F6E570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/>
          <a:stretch/>
        </p:blipFill>
        <p:spPr>
          <a:xfrm>
            <a:off x="84104" y="3823079"/>
            <a:ext cx="1334322" cy="23276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Imagen 6" descr="Imagen que contiene hecho de madera, tabla, computadora, negro&#10;&#10;Descripción generada automáticamente">
            <a:extLst>
              <a:ext uri="{FF2B5EF4-FFF2-40B4-BE49-F238E27FC236}">
                <a16:creationId xmlns:a16="http://schemas.microsoft.com/office/drawing/2014/main" id="{8452C95D-C818-0646-8E2C-605AB906ED9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2877" y="4085947"/>
            <a:ext cx="1362055" cy="23276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Imagen 7" descr="Imagen que contiene hombre&#10;&#10;Descripción generada automáticamente">
            <a:extLst>
              <a:ext uri="{FF2B5EF4-FFF2-40B4-BE49-F238E27FC236}">
                <a16:creationId xmlns:a16="http://schemas.microsoft.com/office/drawing/2014/main" id="{34F764DB-EDF3-CD4D-8371-AE713B8D4E2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8658" y="4436562"/>
            <a:ext cx="1354016" cy="232769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1A0E8637-5331-4E46-B848-792F55486196}"/>
              </a:ext>
            </a:extLst>
          </p:cNvPr>
          <p:cNvSpPr txBox="1"/>
          <p:nvPr/>
        </p:nvSpPr>
        <p:spPr>
          <a:xfrm>
            <a:off x="2483705" y="3764689"/>
            <a:ext cx="23655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600" dirty="0"/>
              <a:t>Inclou descripcions dels fenòmens, pautes per la seva observació i continguts d’ampliació.</a:t>
            </a:r>
          </a:p>
        </p:txBody>
      </p:sp>
      <p:pic>
        <p:nvPicPr>
          <p:cNvPr id="10" name="Imagen 9" descr="Captura de pantalla de un celular&#10;&#10;Descripción generada automáticamente">
            <a:extLst>
              <a:ext uri="{FF2B5EF4-FFF2-40B4-BE49-F238E27FC236}">
                <a16:creationId xmlns:a16="http://schemas.microsoft.com/office/drawing/2014/main" id="{3ADBF86C-17E6-9444-AA6D-D94F3EBB7BB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22505" y="3664676"/>
            <a:ext cx="1385499" cy="239219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FC40B508-693D-5043-97D5-67231575EC52}"/>
              </a:ext>
            </a:extLst>
          </p:cNvPr>
          <p:cNvSpPr/>
          <p:nvPr/>
        </p:nvSpPr>
        <p:spPr>
          <a:xfrm>
            <a:off x="3949312" y="6056867"/>
            <a:ext cx="4762806" cy="738664"/>
          </a:xfrm>
          <a:prstGeom prst="rect">
            <a:avLst/>
          </a:prstGeom>
          <a:solidFill>
            <a:schemeClr val="accent3">
              <a:lumOff val="44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ca-ES" sz="1400" dirty="0"/>
              <a:t>En aquest formulari s’inclouen qüestions relacionades amb les observacions, la seva relació amb el canvi climàtic i l’acceptabilitat de les mesures d’adaptació. 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AF5E3703-DE08-F944-8446-5955A6150D0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4044" y="1118120"/>
            <a:ext cx="573902" cy="780081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C5365CE0-2CB7-6E4F-8C1C-4B7CFAF79419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0592" y="3635319"/>
            <a:ext cx="1351144" cy="23921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7432925D-9C81-5A4F-B373-BB013CFC6B37}"/>
              </a:ext>
            </a:extLst>
          </p:cNvPr>
          <p:cNvSpPr txBox="1"/>
          <p:nvPr/>
        </p:nvSpPr>
        <p:spPr>
          <a:xfrm>
            <a:off x="602877" y="62469"/>
            <a:ext cx="5155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err="1">
                <a:solidFill>
                  <a:srgbClr val="002060"/>
                </a:solidFill>
              </a:rPr>
              <a:t>Com</a:t>
            </a:r>
            <a:r>
              <a:rPr lang="es-ES" sz="2800" b="1" dirty="0">
                <a:solidFill>
                  <a:srgbClr val="002060"/>
                </a:solidFill>
              </a:rPr>
              <a:t> participar? </a:t>
            </a:r>
            <a:r>
              <a:rPr lang="es-ES" sz="2800" b="1" dirty="0" err="1">
                <a:solidFill>
                  <a:srgbClr val="002060"/>
                </a:solidFill>
              </a:rPr>
              <a:t>L’App</a:t>
            </a:r>
            <a:r>
              <a:rPr lang="es-ES" sz="2800" b="1" dirty="0">
                <a:solidFill>
                  <a:srgbClr val="002060"/>
                </a:solidFill>
              </a:rPr>
              <a:t> FLOODUP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1B93740B-7559-D240-8CCF-29E58F6DF66F}"/>
              </a:ext>
            </a:extLst>
          </p:cNvPr>
          <p:cNvSpPr/>
          <p:nvPr/>
        </p:nvSpPr>
        <p:spPr>
          <a:xfrm>
            <a:off x="73102" y="629296"/>
            <a:ext cx="9133696" cy="16284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ca-E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Envieu-nos el vostre testimoni/experiència i una foto</a:t>
            </a:r>
            <a:endParaRPr lang="es-E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a-E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Via </a:t>
            </a:r>
            <a:r>
              <a:rPr lang="ca-ES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l’App</a:t>
            </a:r>
            <a:r>
              <a:rPr lang="ca-E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a-ES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Floodup</a:t>
            </a:r>
            <a:r>
              <a:rPr lang="ca-E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gratuïta i disponible als </a:t>
            </a:r>
            <a:r>
              <a:rPr lang="ca-ES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Marquets</a:t>
            </a:r>
            <a:r>
              <a:rPr lang="ca-E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a-ES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d’Apple</a:t>
            </a:r>
            <a:r>
              <a:rPr lang="ca-E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 </a:t>
            </a:r>
            <a:r>
              <a:rPr lang="ca-ES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Android</a:t>
            </a:r>
            <a:endParaRPr lang="es-E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a-E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Via </a:t>
            </a:r>
            <a:r>
              <a:rPr lang="ca-ES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Twitter</a:t>
            </a:r>
            <a:r>
              <a:rPr lang="ca-E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amb el </a:t>
            </a:r>
            <a:r>
              <a:rPr lang="ca-ES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hashtag</a:t>
            </a:r>
            <a:r>
              <a:rPr lang="ca-E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#</a:t>
            </a:r>
            <a:r>
              <a:rPr lang="ca-ES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Aqueloo_Francolí</a:t>
            </a:r>
            <a:endParaRPr lang="es-E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ca-E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per correu: </a:t>
            </a:r>
            <a:r>
              <a:rPr lang="ca-ES" sz="16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floodup2@gmail.com</a:t>
            </a:r>
            <a:endParaRPr lang="es-E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53B034D9-4574-4243-B31A-49744DDB7A07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45" y="71927"/>
            <a:ext cx="357568" cy="474146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D2B73E45-47C4-E348-91D6-CF2DE93E8667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0962" y="155586"/>
            <a:ext cx="1297423" cy="390487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549095F0-A786-EB49-BE69-15B7CBAE0F45}"/>
              </a:ext>
            </a:extLst>
          </p:cNvPr>
          <p:cNvSpPr txBox="1"/>
          <p:nvPr/>
        </p:nvSpPr>
        <p:spPr>
          <a:xfrm>
            <a:off x="48685" y="2328330"/>
            <a:ext cx="5126488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s-ES" b="1" dirty="0" err="1">
                <a:solidFill>
                  <a:schemeClr val="bg1"/>
                </a:solidFill>
              </a:rPr>
              <a:t>L’aplicació</a:t>
            </a:r>
            <a:r>
              <a:rPr lang="es-ES" b="1" dirty="0">
                <a:solidFill>
                  <a:schemeClr val="bg1"/>
                </a:solidFill>
              </a:rPr>
              <a:t> per a </a:t>
            </a:r>
            <a:r>
              <a:rPr lang="es-ES" b="1" dirty="0" err="1">
                <a:solidFill>
                  <a:schemeClr val="bg1"/>
                </a:solidFill>
              </a:rPr>
              <a:t>mòbils</a:t>
            </a:r>
            <a:r>
              <a:rPr lang="es-ES" b="1" dirty="0">
                <a:solidFill>
                  <a:schemeClr val="bg1"/>
                </a:solidFill>
              </a:rPr>
              <a:t> FLOODUP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0763004E-536D-A249-A3A4-6DB34E816B03}"/>
              </a:ext>
            </a:extLst>
          </p:cNvPr>
          <p:cNvSpPr txBox="1"/>
          <p:nvPr/>
        </p:nvSpPr>
        <p:spPr>
          <a:xfrm>
            <a:off x="6036439" y="1508160"/>
            <a:ext cx="20150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i="1" dirty="0" err="1">
                <a:solidFill>
                  <a:srgbClr val="0070C0"/>
                </a:solidFill>
              </a:rPr>
              <a:t>Podeu</a:t>
            </a:r>
            <a:r>
              <a:rPr lang="es-ES" i="1" dirty="0">
                <a:solidFill>
                  <a:srgbClr val="0070C0"/>
                </a:solidFill>
              </a:rPr>
              <a:t> enviar </a:t>
            </a:r>
            <a:r>
              <a:rPr lang="es-ES" i="1" dirty="0" err="1">
                <a:solidFill>
                  <a:srgbClr val="0070C0"/>
                </a:solidFill>
              </a:rPr>
              <a:t>relats</a:t>
            </a:r>
            <a:r>
              <a:rPr lang="es-ES" i="1" dirty="0">
                <a:solidFill>
                  <a:srgbClr val="0070C0"/>
                </a:solidFill>
              </a:rPr>
              <a:t>, </a:t>
            </a:r>
            <a:r>
              <a:rPr lang="es-ES" i="1" dirty="0" err="1">
                <a:solidFill>
                  <a:srgbClr val="0070C0"/>
                </a:solidFill>
              </a:rPr>
              <a:t>vivències</a:t>
            </a:r>
            <a:r>
              <a:rPr lang="es-ES" i="1" dirty="0">
                <a:solidFill>
                  <a:srgbClr val="0070C0"/>
                </a:solidFill>
              </a:rPr>
              <a:t>, vídeos</a:t>
            </a:r>
            <a:r>
              <a:rPr lang="es-ES" i="1">
                <a:solidFill>
                  <a:srgbClr val="0070C0"/>
                </a:solidFill>
              </a:rPr>
              <a:t>, audios…</a:t>
            </a:r>
            <a:endParaRPr lang="es-ES" i="1" dirty="0">
              <a:solidFill>
                <a:srgbClr val="0070C0"/>
              </a:solidFill>
            </a:endParaRPr>
          </a:p>
        </p:txBody>
      </p:sp>
      <p:cxnSp>
        <p:nvCxnSpPr>
          <p:cNvPr id="15" name="Conector recto de flecha 14">
            <a:extLst>
              <a:ext uri="{FF2B5EF4-FFF2-40B4-BE49-F238E27FC236}">
                <a16:creationId xmlns:a16="http://schemas.microsoft.com/office/drawing/2014/main" id="{E88632C7-D605-614B-8B26-092727315090}"/>
              </a:ext>
            </a:extLst>
          </p:cNvPr>
          <p:cNvCxnSpPr/>
          <p:nvPr/>
        </p:nvCxnSpPr>
        <p:spPr>
          <a:xfrm flipH="1">
            <a:off x="3949312" y="1898201"/>
            <a:ext cx="1936852" cy="201532"/>
          </a:xfrm>
          <a:prstGeom prst="straightConnector1">
            <a:avLst/>
          </a:prstGeom>
          <a:ln w="38100"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78158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Captura de pantalla de un periódico&#10;&#10;Descripción generada automáticamente">
            <a:extLst>
              <a:ext uri="{FF2B5EF4-FFF2-40B4-BE49-F238E27FC236}">
                <a16:creationId xmlns:a16="http://schemas.microsoft.com/office/drawing/2014/main" id="{1F65934B-6C18-5D4E-9454-35E15D6320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6685" y="0"/>
            <a:ext cx="4850630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469C7058-4DE7-A947-8671-08AC152ADD2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45" y="71927"/>
            <a:ext cx="357568" cy="474146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6E42D80-6344-E348-AF2C-FC1594AE10A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0962" y="155586"/>
            <a:ext cx="1297423" cy="390487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EB9C6543-1E90-47BA-B56C-9909A40D65F4}"/>
              </a:ext>
            </a:extLst>
          </p:cNvPr>
          <p:cNvSpPr txBox="1"/>
          <p:nvPr/>
        </p:nvSpPr>
        <p:spPr>
          <a:xfrm>
            <a:off x="269129" y="2228671"/>
            <a:ext cx="14113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/>
              <a:t>Descarrega el pòster al web del Museu</a:t>
            </a:r>
          </a:p>
        </p:txBody>
      </p:sp>
    </p:spTree>
    <p:extLst>
      <p:ext uri="{BB962C8B-B14F-4D97-AF65-F5344CB8AC3E}">
        <p14:creationId xmlns:p14="http://schemas.microsoft.com/office/powerpoint/2010/main" val="5557773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agen que contiene captura de pantalla&#10;&#10;Descripción generada automáticamente">
            <a:extLst>
              <a:ext uri="{FF2B5EF4-FFF2-40B4-BE49-F238E27FC236}">
                <a16:creationId xmlns:a16="http://schemas.microsoft.com/office/drawing/2014/main" id="{B45F9294-8A4D-B249-A1A1-676802881F8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24743" y="1991"/>
            <a:ext cx="5094514" cy="686960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4BFBE577-C699-424D-A61B-AA2A7F3F6B6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45" y="71927"/>
            <a:ext cx="357568" cy="474146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9002221-5091-0448-9F32-3DBF783D0AF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0962" y="155586"/>
            <a:ext cx="1297423" cy="390487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69D6043B-FBFE-4712-90EA-12737676DA77}"/>
              </a:ext>
            </a:extLst>
          </p:cNvPr>
          <p:cNvSpPr txBox="1"/>
          <p:nvPr/>
        </p:nvSpPr>
        <p:spPr>
          <a:xfrm>
            <a:off x="269129" y="2228671"/>
            <a:ext cx="141136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/>
              <a:t>Descarrega les instruccions al web del Museu</a:t>
            </a:r>
          </a:p>
        </p:txBody>
      </p:sp>
    </p:spTree>
    <p:extLst>
      <p:ext uri="{BB962C8B-B14F-4D97-AF65-F5344CB8AC3E}">
        <p14:creationId xmlns:p14="http://schemas.microsoft.com/office/powerpoint/2010/main" val="21619591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4945E56D-762E-7641-903B-BB6C0B833F19}"/>
              </a:ext>
            </a:extLst>
          </p:cNvPr>
          <p:cNvSpPr txBox="1"/>
          <p:nvPr/>
        </p:nvSpPr>
        <p:spPr>
          <a:xfrm>
            <a:off x="2800397" y="783213"/>
            <a:ext cx="3729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b="1" dirty="0"/>
              <a:t>INFORMACIÓ SOBRE L’EPISODI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E34D60C-5FD3-9144-AB43-4548E8C25A1D}"/>
              </a:ext>
            </a:extLst>
          </p:cNvPr>
          <p:cNvSpPr txBox="1"/>
          <p:nvPr/>
        </p:nvSpPr>
        <p:spPr>
          <a:xfrm>
            <a:off x="-17984" y="3230181"/>
            <a:ext cx="387191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300" dirty="0">
                <a:hlinkClick r:id="rId2"/>
              </a:rPr>
              <a:t>https://forms.gle/5jerg8sEBoKtequk6</a:t>
            </a:r>
            <a:endParaRPr lang="ca-ES" sz="1300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038FCFC-783F-B54B-AE41-5EDC79E6C1A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452" y="1252950"/>
            <a:ext cx="2357439" cy="2011393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7C39FAD5-2A51-344C-B9EE-3B17179D89A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2566" y="1134505"/>
            <a:ext cx="2371151" cy="2043112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275D5AEE-E775-C14D-96CD-A2D4DAD0DC0B}"/>
              </a:ext>
            </a:extLst>
          </p:cNvPr>
          <p:cNvSpPr txBox="1"/>
          <p:nvPr/>
        </p:nvSpPr>
        <p:spPr>
          <a:xfrm>
            <a:off x="6094742" y="3223435"/>
            <a:ext cx="323689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300">
                <a:hlinkClick r:id="rId5"/>
              </a:rPr>
              <a:t>https://forms.gle/s5tZhbbkuPdVYRor7</a:t>
            </a:r>
            <a:r>
              <a:rPr lang="ca-ES" sz="1300"/>
              <a:t> 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FBA4F6E3-29A3-6348-A2B7-0413CC7FE15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027" y="4204562"/>
            <a:ext cx="2449535" cy="2274833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4A039300-F7C3-1947-BCA4-4A76A4DCB5E5}"/>
              </a:ext>
            </a:extLst>
          </p:cNvPr>
          <p:cNvSpPr txBox="1"/>
          <p:nvPr/>
        </p:nvSpPr>
        <p:spPr>
          <a:xfrm>
            <a:off x="-17984" y="6479394"/>
            <a:ext cx="330523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300" dirty="0">
                <a:hlinkClick r:id="rId7"/>
              </a:rPr>
              <a:t>https://forms.gle/cMYYG8UsZbPLVohh9</a:t>
            </a:r>
            <a:r>
              <a:rPr lang="ca-ES" sz="1300" dirty="0"/>
              <a:t> 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F3F8DD41-868E-CD40-B3E9-80CBACB04A66}"/>
              </a:ext>
            </a:extLst>
          </p:cNvPr>
          <p:cNvSpPr/>
          <p:nvPr/>
        </p:nvSpPr>
        <p:spPr>
          <a:xfrm>
            <a:off x="2868311" y="3221692"/>
            <a:ext cx="2873031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a-ES" sz="1300">
                <a:hlinkClick r:id="rId8"/>
              </a:rPr>
              <a:t>https://forms.gle/VP5RamrgvfXeC5ER9</a:t>
            </a:r>
            <a:r>
              <a:rPr lang="ca-ES" sz="1300"/>
              <a:t> </a:t>
            </a:r>
          </a:p>
        </p:txBody>
      </p:sp>
      <p:pic>
        <p:nvPicPr>
          <p:cNvPr id="14" name="Imagen 13" descr="Una captura de pantalla de una red social&#10;&#10;Descripción generada automáticamente">
            <a:extLst>
              <a:ext uri="{FF2B5EF4-FFF2-40B4-BE49-F238E27FC236}">
                <a16:creationId xmlns:a16="http://schemas.microsoft.com/office/drawing/2014/main" id="{80A38662-6076-A246-B6C5-2EF62BDB3D73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9103" y="4242485"/>
            <a:ext cx="2591626" cy="2232545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61A4A9FA-D6E8-3F4B-BE98-6FF9D0D44EFC}"/>
              </a:ext>
            </a:extLst>
          </p:cNvPr>
          <p:cNvSpPr txBox="1"/>
          <p:nvPr/>
        </p:nvSpPr>
        <p:spPr>
          <a:xfrm>
            <a:off x="3216113" y="6523820"/>
            <a:ext cx="347823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300" dirty="0">
                <a:hlinkClick r:id="rId10"/>
              </a:rPr>
              <a:t>https://forms.gle/yBjQhERFxcBhvNs16</a:t>
            </a:r>
            <a:r>
              <a:rPr lang="ca-ES" sz="1300" dirty="0"/>
              <a:t> 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FC992EE4-D181-B34A-A019-5F6BEDA27C80}"/>
              </a:ext>
            </a:extLst>
          </p:cNvPr>
          <p:cNvSpPr/>
          <p:nvPr/>
        </p:nvSpPr>
        <p:spPr>
          <a:xfrm>
            <a:off x="48195" y="3573620"/>
            <a:ext cx="34464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a-ES" b="1" dirty="0"/>
              <a:t>DURANT L’EPISODI (PERCEPCIÓ I COMPORTAMENTS)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3C626BE6-77E5-8948-89FF-794F2E7CD1CA}"/>
              </a:ext>
            </a:extLst>
          </p:cNvPr>
          <p:cNvSpPr/>
          <p:nvPr/>
        </p:nvSpPr>
        <p:spPr>
          <a:xfrm>
            <a:off x="3271297" y="3593686"/>
            <a:ext cx="28158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a-ES" b="1" dirty="0"/>
              <a:t>RECUPERACIO I ADAPTACIO</a:t>
            </a: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52B65680-460E-7A46-8A3F-B9DB55E86F10}"/>
              </a:ext>
            </a:extLst>
          </p:cNvPr>
          <p:cNvSpPr/>
          <p:nvPr/>
        </p:nvSpPr>
        <p:spPr>
          <a:xfrm>
            <a:off x="73629" y="787654"/>
            <a:ext cx="2501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a-ES" b="1" dirty="0"/>
              <a:t>QÜESTIONARI COMPLET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04E59AA6-3DE9-EE44-A5B0-9AF1AE2EFD69}"/>
              </a:ext>
            </a:extLst>
          </p:cNvPr>
          <p:cNvSpPr/>
          <p:nvPr/>
        </p:nvSpPr>
        <p:spPr>
          <a:xfrm>
            <a:off x="6242479" y="754792"/>
            <a:ext cx="25487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a-ES" b="1"/>
              <a:t>SOBRE AVISOS I ALERTES</a:t>
            </a:r>
          </a:p>
        </p:txBody>
      </p:sp>
      <p:pic>
        <p:nvPicPr>
          <p:cNvPr id="29" name="Imagen 28">
            <a:extLst>
              <a:ext uri="{FF2B5EF4-FFF2-40B4-BE49-F238E27FC236}">
                <a16:creationId xmlns:a16="http://schemas.microsoft.com/office/drawing/2014/main" id="{5590005D-64C4-CB4A-A72B-0AEF5DCAA40B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45" y="71927"/>
            <a:ext cx="357568" cy="474146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3000BA3F-412C-5241-8F4D-7B6C0C497CC6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0962" y="155586"/>
            <a:ext cx="1297423" cy="390487"/>
          </a:xfrm>
          <a:prstGeom prst="rect">
            <a:avLst/>
          </a:prstGeom>
        </p:spPr>
      </p:pic>
      <p:pic>
        <p:nvPicPr>
          <p:cNvPr id="16" name="Imagen 15" descr="Una captura de pantalla de una red social&#10;&#10;Descripción generada automáticamente">
            <a:extLst>
              <a:ext uri="{FF2B5EF4-FFF2-40B4-BE49-F238E27FC236}">
                <a16:creationId xmlns:a16="http://schemas.microsoft.com/office/drawing/2014/main" id="{287E7820-C99C-6749-963A-40A8E57434A3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05852" y="1231604"/>
            <a:ext cx="2293914" cy="2011392"/>
          </a:xfrm>
          <a:prstGeom prst="rect">
            <a:avLst/>
          </a:prstGeom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47780113-5825-9C4F-9ADA-2655BC291DE7}"/>
              </a:ext>
            </a:extLst>
          </p:cNvPr>
          <p:cNvSpPr txBox="1"/>
          <p:nvPr/>
        </p:nvSpPr>
        <p:spPr>
          <a:xfrm>
            <a:off x="602876" y="62469"/>
            <a:ext cx="70980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err="1">
                <a:solidFill>
                  <a:srgbClr val="002060"/>
                </a:solidFill>
              </a:rPr>
              <a:t>Com</a:t>
            </a:r>
            <a:r>
              <a:rPr lang="es-ES" sz="2800" b="1" dirty="0">
                <a:solidFill>
                  <a:srgbClr val="002060"/>
                </a:solidFill>
              </a:rPr>
              <a:t> participar? </a:t>
            </a:r>
            <a:r>
              <a:rPr lang="es-ES" sz="2800" b="1" dirty="0" err="1">
                <a:solidFill>
                  <a:srgbClr val="002060"/>
                </a:solidFill>
              </a:rPr>
              <a:t>Respondre</a:t>
            </a:r>
            <a:r>
              <a:rPr lang="es-ES" sz="2800" b="1" dirty="0">
                <a:solidFill>
                  <a:srgbClr val="002060"/>
                </a:solidFill>
              </a:rPr>
              <a:t> </a:t>
            </a:r>
            <a:r>
              <a:rPr lang="es-ES" sz="2800" b="1" dirty="0" err="1">
                <a:solidFill>
                  <a:srgbClr val="002060"/>
                </a:solidFill>
              </a:rPr>
              <a:t>els</a:t>
            </a:r>
            <a:r>
              <a:rPr lang="es-ES" sz="2800" b="1" dirty="0">
                <a:solidFill>
                  <a:srgbClr val="002060"/>
                </a:solidFill>
              </a:rPr>
              <a:t> </a:t>
            </a:r>
            <a:r>
              <a:rPr lang="es-ES" sz="2800" b="1" dirty="0" err="1">
                <a:solidFill>
                  <a:srgbClr val="002060"/>
                </a:solidFill>
              </a:rPr>
              <a:t>qüestionaris</a:t>
            </a:r>
            <a:endParaRPr lang="es-ES" sz="2800" b="1" dirty="0">
              <a:solidFill>
                <a:srgbClr val="002060"/>
              </a:solidFill>
            </a:endParaRPr>
          </a:p>
        </p:txBody>
      </p:sp>
      <p:pic>
        <p:nvPicPr>
          <p:cNvPr id="32" name="Imagen 31" descr="Una captura de pantalla de una red social&#10;&#10;Descripción generada automáticamente">
            <a:extLst>
              <a:ext uri="{FF2B5EF4-FFF2-40B4-BE49-F238E27FC236}">
                <a16:creationId xmlns:a16="http://schemas.microsoft.com/office/drawing/2014/main" id="{2EEE30A4-F75C-FF42-9A43-71A7C47CEE65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42683" y="3918998"/>
            <a:ext cx="2438473" cy="2560396"/>
          </a:xfrm>
          <a:prstGeom prst="rect">
            <a:avLst/>
          </a:prstGeom>
        </p:spPr>
      </p:pic>
      <p:sp>
        <p:nvSpPr>
          <p:cNvPr id="21" name="Rectángulo 20">
            <a:extLst>
              <a:ext uri="{FF2B5EF4-FFF2-40B4-BE49-F238E27FC236}">
                <a16:creationId xmlns:a16="http://schemas.microsoft.com/office/drawing/2014/main" id="{B25915B8-B39C-5D46-9319-D704BE9A1BB9}"/>
              </a:ext>
            </a:extLst>
          </p:cNvPr>
          <p:cNvSpPr/>
          <p:nvPr/>
        </p:nvSpPr>
        <p:spPr>
          <a:xfrm>
            <a:off x="6242479" y="6432955"/>
            <a:ext cx="2784032" cy="30886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ca-ES" sz="13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5"/>
              </a:rPr>
              <a:t>https://forms.gle/qYGzrN2njhF47y3Y9</a:t>
            </a:r>
            <a:endParaRPr lang="es-ES" sz="13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9E33A9B3-8073-6C4A-91C3-50CCBDBCFEB2}"/>
              </a:ext>
            </a:extLst>
          </p:cNvPr>
          <p:cNvSpPr txBox="1"/>
          <p:nvPr/>
        </p:nvSpPr>
        <p:spPr>
          <a:xfrm>
            <a:off x="6283302" y="3499495"/>
            <a:ext cx="29968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COMPARATIVA 1994 I 2019</a:t>
            </a:r>
          </a:p>
        </p:txBody>
      </p:sp>
    </p:spTree>
    <p:extLst>
      <p:ext uri="{BB962C8B-B14F-4D97-AF65-F5344CB8AC3E}">
        <p14:creationId xmlns:p14="http://schemas.microsoft.com/office/powerpoint/2010/main" val="18932091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416634FF-C1C7-9746-91EF-0A0B04BDB2F4}"/>
              </a:ext>
            </a:extLst>
          </p:cNvPr>
          <p:cNvSpPr/>
          <p:nvPr/>
        </p:nvSpPr>
        <p:spPr>
          <a:xfrm>
            <a:off x="4653874" y="4417735"/>
            <a:ext cx="3377885" cy="1157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ca-E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Feu propostes i </a:t>
            </a:r>
            <a:r>
              <a:rPr lang="ca-ES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sugerències</a:t>
            </a:r>
            <a:r>
              <a:rPr lang="ca-E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recerca</a:t>
            </a:r>
            <a:endParaRPr lang="es-E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ca-ES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floodup2@gmail.com</a:t>
            </a:r>
            <a:endParaRPr lang="es-E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Flecha abajo 8">
            <a:extLst>
              <a:ext uri="{FF2B5EF4-FFF2-40B4-BE49-F238E27FC236}">
                <a16:creationId xmlns:a16="http://schemas.microsoft.com/office/drawing/2014/main" id="{C8B45136-B42E-D047-8F90-9632CBBA5B96}"/>
              </a:ext>
            </a:extLst>
          </p:cNvPr>
          <p:cNvSpPr/>
          <p:nvPr/>
        </p:nvSpPr>
        <p:spPr>
          <a:xfrm>
            <a:off x="1766326" y="2883565"/>
            <a:ext cx="469997" cy="109086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7414A6CC-7E5B-4545-8FB8-D34AC9FC47F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1843" y="1746907"/>
            <a:ext cx="2278965" cy="889438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9A4930DE-A7B1-5E4F-8130-3654DED0A14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45" y="71927"/>
            <a:ext cx="357568" cy="47414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EEA28E4-F1A2-8646-BA54-167D48539F4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0962" y="155586"/>
            <a:ext cx="1297423" cy="390487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D826AF2B-AAC0-C546-8C2D-D5BF6E155B16}"/>
              </a:ext>
            </a:extLst>
          </p:cNvPr>
          <p:cNvSpPr txBox="1"/>
          <p:nvPr/>
        </p:nvSpPr>
        <p:spPr>
          <a:xfrm>
            <a:off x="602876" y="62469"/>
            <a:ext cx="70980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err="1">
                <a:solidFill>
                  <a:srgbClr val="002060"/>
                </a:solidFill>
              </a:rPr>
              <a:t>Com</a:t>
            </a:r>
            <a:r>
              <a:rPr lang="es-ES" sz="2800" b="1" dirty="0">
                <a:solidFill>
                  <a:srgbClr val="002060"/>
                </a:solidFill>
              </a:rPr>
              <a:t> participar? </a:t>
            </a:r>
            <a:r>
              <a:rPr lang="es-ES" sz="2800" b="1" dirty="0" err="1">
                <a:solidFill>
                  <a:srgbClr val="002060"/>
                </a:solidFill>
              </a:rPr>
              <a:t>Sugerències</a:t>
            </a:r>
            <a:r>
              <a:rPr lang="es-ES" sz="2800" b="1" dirty="0">
                <a:solidFill>
                  <a:srgbClr val="002060"/>
                </a:solidFill>
              </a:rPr>
              <a:t> i </a:t>
            </a:r>
            <a:r>
              <a:rPr lang="es-ES" sz="2800" b="1" dirty="0" err="1">
                <a:solidFill>
                  <a:srgbClr val="002060"/>
                </a:solidFill>
              </a:rPr>
              <a:t>propostes</a:t>
            </a:r>
            <a:endParaRPr lang="es-ES" sz="2800" b="1" dirty="0">
              <a:solidFill>
                <a:srgbClr val="002060"/>
              </a:solidFill>
            </a:endParaRP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B8E90FCF-46F2-244E-99E9-23826CC5A274}"/>
              </a:ext>
            </a:extLst>
          </p:cNvPr>
          <p:cNvSpPr/>
          <p:nvPr/>
        </p:nvSpPr>
        <p:spPr>
          <a:xfrm>
            <a:off x="965695" y="4221656"/>
            <a:ext cx="2714721" cy="3921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ca-E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Milloreu el qüestionari</a:t>
            </a:r>
            <a:endParaRPr lang="es-E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Imagen 14" descr="Imagen que contiene paraguas&#10;&#10;Descripción generada automáticamente">
            <a:extLst>
              <a:ext uri="{FF2B5EF4-FFF2-40B4-BE49-F238E27FC236}">
                <a16:creationId xmlns:a16="http://schemas.microsoft.com/office/drawing/2014/main" id="{9290BA33-B5C7-3D4A-B256-D8C6A236D5A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2252" y="1242947"/>
            <a:ext cx="2978709" cy="2978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8200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BACDC9E-4E96-3D42-AF2B-D30C3A1FE4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625" y="1037361"/>
            <a:ext cx="7886700" cy="4351338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ca-ES" dirty="0"/>
              <a:t>Les inundacions constitueixen el risc natural més important a Catalunya, hem d’aprendre a conviure amb elles.</a:t>
            </a:r>
          </a:p>
          <a:p>
            <a:pPr algn="just"/>
            <a:r>
              <a:rPr lang="ca-ES" dirty="0"/>
              <a:t>Però podem disminuir aquests impactes. L’anàlisi post-episodi és important per analitzar què va passar i què es pot millorar.</a:t>
            </a:r>
          </a:p>
          <a:p>
            <a:pPr algn="just"/>
            <a:r>
              <a:rPr lang="ca-ES" dirty="0"/>
              <a:t>La vostra col·laboració és necessària per fer aquest anàlisi. </a:t>
            </a:r>
          </a:p>
          <a:p>
            <a:pPr algn="just"/>
            <a:r>
              <a:rPr lang="ca-ES" dirty="0"/>
              <a:t>Col·laborant en el projecte participeu en la recerca científica i en l’elaboració d’un estudi de retorn d’experiència.</a:t>
            </a:r>
          </a:p>
          <a:p>
            <a:pPr algn="just"/>
            <a:r>
              <a:rPr lang="ca-ES" dirty="0"/>
              <a:t>És una proposta que contribuirà a la millora de la resiliència col·lectiva fent ús de les xarxes i col·laboracions ciutadanes ja existents, com Riuada Solidària.</a:t>
            </a:r>
          </a:p>
          <a:p>
            <a:pPr algn="just"/>
            <a:r>
              <a:rPr lang="ca-ES" dirty="0"/>
              <a:t>Volem posar en comú aprenentatges per una convivència més sostenible amb les inundacions.</a:t>
            </a:r>
          </a:p>
          <a:p>
            <a:pPr algn="just"/>
            <a:endParaRPr lang="ca-ES" dirty="0"/>
          </a:p>
          <a:p>
            <a:pPr algn="just"/>
            <a:r>
              <a:rPr lang="ca-ES" b="1" dirty="0"/>
              <a:t>Us convidem a participar en aquesta investigació i ser ciutadans científics i ciutadanes científiques! La vostra participació és clau.</a:t>
            </a:r>
            <a:endParaRPr lang="ca-ES" dirty="0"/>
          </a:p>
          <a:p>
            <a:pPr algn="just"/>
            <a:endParaRPr lang="ca-ES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70AA51E-28FC-4148-9040-8F621AC36253}"/>
              </a:ext>
            </a:extLst>
          </p:cNvPr>
          <p:cNvSpPr txBox="1"/>
          <p:nvPr/>
        </p:nvSpPr>
        <p:spPr>
          <a:xfrm>
            <a:off x="428625" y="5634343"/>
            <a:ext cx="8095615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400" dirty="0"/>
              <a:t>Aquest experiment es fa en el marc del projecte de ciència ciutadana AQUELOO que compta amb el suport de la </a:t>
            </a:r>
            <a:r>
              <a:rPr lang="ca-ES" sz="1400" dirty="0" err="1"/>
              <a:t>Fundacio</a:t>
            </a:r>
            <a:r>
              <a:rPr lang="ca-ES" sz="1400" dirty="0"/>
              <a:t>́ Espanyola per la Ciència i la Tecnologia - Ministeri de Ciència i </a:t>
            </a:r>
            <a:r>
              <a:rPr lang="ca-ES" sz="1400" dirty="0" err="1"/>
              <a:t>Innovacio</a:t>
            </a:r>
            <a:r>
              <a:rPr lang="ca-ES" sz="1400" dirty="0"/>
              <a:t>́ i dels projectes INTERREG POCTEFA PIRAGUA (EFA210/16) i M-</a:t>
            </a:r>
            <a:r>
              <a:rPr lang="ca-ES" sz="1400" dirty="0" err="1"/>
              <a:t>CostAdapt</a:t>
            </a:r>
            <a:r>
              <a:rPr lang="ca-ES" sz="1400" dirty="0"/>
              <a:t> (FEDER/MICINN-AEI/CTM2017-83655-C2-2-R) del Ministeri de Ciència i Innovació i el projecte AGORA (Agència Catalana de l’Aigua).</a:t>
            </a:r>
            <a:endParaRPr lang="es-ES" sz="1400" dirty="0"/>
          </a:p>
          <a:p>
            <a:endParaRPr lang="es-E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8F058E9-B658-4941-A7EA-747580FC62BB}"/>
              </a:ext>
            </a:extLst>
          </p:cNvPr>
          <p:cNvSpPr txBox="1"/>
          <p:nvPr/>
        </p:nvSpPr>
        <p:spPr>
          <a:xfrm>
            <a:off x="2228770" y="155586"/>
            <a:ext cx="5155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2800" b="1">
                <a:solidFill>
                  <a:srgbClr val="002060"/>
                </a:solidFill>
              </a:rPr>
              <a:t>Missatges per casa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14BFCB5-4DA6-5C42-A4FB-AD8B98D95D0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45" y="71927"/>
            <a:ext cx="357568" cy="47414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772F51CA-BCFE-2F4D-B91D-FD2151242AA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0962" y="155586"/>
            <a:ext cx="1297423" cy="390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9223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 descr="Vista de una playa&#10;&#10;Descripción generada automáticamente">
            <a:extLst>
              <a:ext uri="{FF2B5EF4-FFF2-40B4-BE49-F238E27FC236}">
                <a16:creationId xmlns:a16="http://schemas.microsoft.com/office/drawing/2014/main" id="{D00FFA13-9CED-D543-BB36-8EC5687DAB3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3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pic>
        <p:nvPicPr>
          <p:cNvPr id="5" name="Imagen 4" descr="Imagen que contiene señal&#10;&#10;Descripción generada automáticamente">
            <a:extLst>
              <a:ext uri="{FF2B5EF4-FFF2-40B4-BE49-F238E27FC236}">
                <a16:creationId xmlns:a16="http://schemas.microsoft.com/office/drawing/2014/main" id="{B14BFCB5-4DA6-5C42-A4FB-AD8B98D95D0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45" y="71927"/>
            <a:ext cx="357568" cy="47414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772F51CA-BCFE-2F4D-B91D-FD2151242AA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0962" y="155586"/>
            <a:ext cx="1297423" cy="390487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E8F058E9-B658-4941-A7EA-747580FC62BB}"/>
              </a:ext>
            </a:extLst>
          </p:cNvPr>
          <p:cNvSpPr txBox="1"/>
          <p:nvPr/>
        </p:nvSpPr>
        <p:spPr>
          <a:xfrm>
            <a:off x="257532" y="2754122"/>
            <a:ext cx="8286750" cy="24526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dirty="0" err="1">
                <a:ea typeface="+mj-ea"/>
                <a:cs typeface="+mj-cs"/>
              </a:rPr>
              <a:t>Gràcies</a:t>
            </a:r>
            <a:r>
              <a:rPr lang="en-US" sz="4000" b="1" dirty="0">
                <a:ea typeface="+mj-ea"/>
                <a:cs typeface="+mj-cs"/>
              </a:rPr>
              <a:t> per la </a:t>
            </a:r>
            <a:r>
              <a:rPr lang="en-US" sz="4000" b="1" dirty="0" err="1">
                <a:ea typeface="+mj-ea"/>
                <a:cs typeface="+mj-cs"/>
              </a:rPr>
              <a:t>vostra</a:t>
            </a:r>
            <a:r>
              <a:rPr lang="en-US" sz="4000" b="1" dirty="0">
                <a:ea typeface="+mj-ea"/>
                <a:cs typeface="+mj-cs"/>
              </a:rPr>
              <a:t> </a:t>
            </a:r>
            <a:r>
              <a:rPr lang="en-US" sz="4000" b="1" dirty="0" err="1">
                <a:ea typeface="+mj-ea"/>
                <a:cs typeface="+mj-cs"/>
              </a:rPr>
              <a:t>atenció</a:t>
            </a:r>
            <a:endParaRPr lang="en-US" sz="4000" b="1" dirty="0">
              <a:ea typeface="+mj-ea"/>
              <a:cs typeface="+mj-cs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69722E60-B923-2047-9DB5-8CE8DCFEDFD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49" y="5895703"/>
            <a:ext cx="4155291" cy="841124"/>
          </a:xfrm>
          <a:prstGeom prst="rect">
            <a:avLst/>
          </a:prstGeom>
        </p:spPr>
      </p:pic>
      <p:pic>
        <p:nvPicPr>
          <p:cNvPr id="12" name="Picture 2" descr="C:\Users\user\Documents\Research_Projects\M-CostAdapt_2018\WEB-SITE\logo-EconomiaC-63px.jpg">
            <a:extLst>
              <a:ext uri="{FF2B5EF4-FFF2-40B4-BE49-F238E27FC236}">
                <a16:creationId xmlns:a16="http://schemas.microsoft.com/office/drawing/2014/main" id="{257B8859-9E05-9F40-9DE2-6E1F48260D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50956" y="6293921"/>
            <a:ext cx="1265878" cy="316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3">
            <a:extLst>
              <a:ext uri="{FF2B5EF4-FFF2-40B4-BE49-F238E27FC236}">
                <a16:creationId xmlns:a16="http://schemas.microsoft.com/office/drawing/2014/main" id="{8A8C77B5-7A0F-A941-8F71-F5A2FCFCC8B7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37758" y="6160067"/>
            <a:ext cx="508619" cy="507697"/>
          </a:xfrm>
          <a:prstGeom prst="rect">
            <a:avLst/>
          </a:prstGeom>
        </p:spPr>
      </p:pic>
      <p:pic>
        <p:nvPicPr>
          <p:cNvPr id="14" name="Imagen" descr="Imagen">
            <a:extLst>
              <a:ext uri="{FF2B5EF4-FFF2-40B4-BE49-F238E27FC236}">
                <a16:creationId xmlns:a16="http://schemas.microsoft.com/office/drawing/2014/main" id="{A613A185-1C7C-6143-B9FD-468103C4F14D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7944" y="5333483"/>
            <a:ext cx="662176" cy="513028"/>
          </a:xfrm>
          <a:prstGeom prst="rect">
            <a:avLst/>
          </a:prstGeom>
          <a:ln w="12700">
            <a:miter lim="400000"/>
          </a:ln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B71E5AB3-9A79-CB44-99B5-15B22C0F9B79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228450" y="5495194"/>
            <a:ext cx="1829895" cy="351317"/>
          </a:xfrm>
          <a:prstGeom prst="rect">
            <a:avLst/>
          </a:prstGeom>
        </p:spPr>
      </p:pic>
      <p:sp>
        <p:nvSpPr>
          <p:cNvPr id="16" name="2 Subtítulo">
            <a:extLst>
              <a:ext uri="{FF2B5EF4-FFF2-40B4-BE49-F238E27FC236}">
                <a16:creationId xmlns:a16="http://schemas.microsoft.com/office/drawing/2014/main" id="{598A78F1-324D-7240-B375-03A1FD007E1D}"/>
              </a:ext>
            </a:extLst>
          </p:cNvPr>
          <p:cNvSpPr txBox="1">
            <a:spLocks/>
          </p:cNvSpPr>
          <p:nvPr/>
        </p:nvSpPr>
        <p:spPr>
          <a:xfrm>
            <a:off x="955491" y="4310769"/>
            <a:ext cx="6400800" cy="2495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ca-ES" sz="1600" b="1" dirty="0"/>
              <a:t>Grup GAMA. Dept. de Física Aplicada</a:t>
            </a:r>
          </a:p>
          <a:p>
            <a:pPr marL="0" indent="0" algn="ctr">
              <a:buNone/>
            </a:pPr>
            <a:r>
              <a:rPr lang="ca-ES" sz="1600" b="1" dirty="0"/>
              <a:t>Facultat de Física. Universitat de Barcelona</a:t>
            </a:r>
          </a:p>
          <a:p>
            <a:pPr marL="0" indent="0" algn="ctr">
              <a:buNone/>
            </a:pPr>
            <a:r>
              <a:rPr lang="es-ES" sz="1600" i="1" dirty="0">
                <a:hlinkClick r:id="rId10"/>
              </a:rPr>
              <a:t>http://gamariesgos.wordpress.com</a:t>
            </a:r>
            <a:r>
              <a:rPr lang="es-ES" sz="1600" i="1" dirty="0"/>
              <a:t>     </a:t>
            </a:r>
            <a:r>
              <a:rPr lang="es-ES" sz="1600" i="1" dirty="0">
                <a:hlinkClick r:id="rId11"/>
              </a:rPr>
              <a:t>www.floodup.ub.edu</a:t>
            </a:r>
            <a:endParaRPr lang="es-ES" sz="1600" i="1" dirty="0"/>
          </a:p>
          <a:p>
            <a:pPr marL="0" indent="0" algn="ctr">
              <a:buNone/>
            </a:pPr>
            <a:r>
              <a:rPr lang="es-ES" sz="1600" i="1" dirty="0">
                <a:solidFill>
                  <a:srgbClr val="008000"/>
                </a:solidFill>
              </a:rPr>
              <a:t>A Facebook: GAMA – Riesgos Naturales - UB  </a:t>
            </a:r>
          </a:p>
          <a:p>
            <a:pPr marL="0" indent="0" algn="ctr">
              <a:buNone/>
            </a:pPr>
            <a:r>
              <a:rPr lang="es-ES" sz="1600" i="1" dirty="0">
                <a:solidFill>
                  <a:srgbClr val="008000"/>
                </a:solidFill>
              </a:rPr>
              <a:t>A Twitter: @GAMA_UB</a:t>
            </a:r>
          </a:p>
          <a:p>
            <a:pPr algn="ctr"/>
            <a:endParaRPr lang="es-ES" sz="1600" dirty="0"/>
          </a:p>
          <a:p>
            <a:pPr algn="ctr"/>
            <a:endParaRPr lang="ca-ES" sz="1600" b="1" dirty="0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EEF842B6-077C-F848-8935-85D5CC5187CA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6954" y="6228824"/>
            <a:ext cx="1709420" cy="4718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619DA68B-4E14-8546-8A7E-468004F44C68}"/>
              </a:ext>
            </a:extLst>
          </p:cNvPr>
          <p:cNvSpPr/>
          <p:nvPr/>
        </p:nvSpPr>
        <p:spPr>
          <a:xfrm>
            <a:off x="7173963" y="5754889"/>
            <a:ext cx="98719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a-ES" sz="1400" b="1" dirty="0">
                <a:solidFill>
                  <a:srgbClr val="0070C0"/>
                </a:solidFill>
              </a:rPr>
              <a:t>EFA210/16</a:t>
            </a:r>
            <a:endParaRPr lang="es-ES" sz="1400" b="1" dirty="0">
              <a:solidFill>
                <a:srgbClr val="0070C0"/>
              </a:solidFill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90064C12-4C43-8B4E-898A-E1CC51DECE3F}"/>
              </a:ext>
            </a:extLst>
          </p:cNvPr>
          <p:cNvSpPr/>
          <p:nvPr/>
        </p:nvSpPr>
        <p:spPr>
          <a:xfrm>
            <a:off x="6565676" y="6618135"/>
            <a:ext cx="3128982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a-ES" sz="1050" dirty="0"/>
              <a:t>FEDER/MICINN-AEI/CTM2017-83655-C2-2-R </a:t>
            </a:r>
            <a:endParaRPr lang="es-ES" sz="1050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1C827E4D-26B5-B449-89CB-1D22054B05E8}"/>
              </a:ext>
            </a:extLst>
          </p:cNvPr>
          <p:cNvSpPr txBox="1"/>
          <p:nvPr/>
        </p:nvSpPr>
        <p:spPr>
          <a:xfrm>
            <a:off x="5110782" y="6095392"/>
            <a:ext cx="1411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0070C0"/>
                </a:solidFill>
              </a:rPr>
              <a:t>AGORA</a:t>
            </a: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BADFD816-8619-9A45-9B6C-660122DAB521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7984" y="116632"/>
            <a:ext cx="576064" cy="780305"/>
          </a:xfrm>
          <a:prstGeom prst="rect">
            <a:avLst/>
          </a:prstGeom>
        </p:spPr>
      </p:pic>
      <p:sp>
        <p:nvSpPr>
          <p:cNvPr id="20" name="Rectángulo 19">
            <a:extLst>
              <a:ext uri="{FF2B5EF4-FFF2-40B4-BE49-F238E27FC236}">
                <a16:creationId xmlns:a16="http://schemas.microsoft.com/office/drawing/2014/main" id="{F095816D-C9C7-FA4C-8C89-EF6CC2DD50B6}"/>
              </a:ext>
            </a:extLst>
          </p:cNvPr>
          <p:cNvSpPr/>
          <p:nvPr/>
        </p:nvSpPr>
        <p:spPr>
          <a:xfrm>
            <a:off x="4641355" y="6633125"/>
            <a:ext cx="133882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ACA210/18/00009</a:t>
            </a:r>
            <a:endParaRPr lang="es-ES" sz="1100" dirty="0">
              <a:solidFill>
                <a:schemeClr val="tx1">
                  <a:lumMod val="50000"/>
                  <a:lumOff val="50000"/>
                </a:schemeClr>
              </a:solidFill>
              <a:effectLst/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642502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4207</TotalTime>
  <Words>2779</Words>
  <Application>Microsoft Macintosh PowerPoint</Application>
  <PresentationFormat>Presentación en pantalla (4:3)</PresentationFormat>
  <Paragraphs>254</Paragraphs>
  <Slides>33</Slides>
  <Notes>10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33</vt:i4>
      </vt:variant>
    </vt:vector>
  </HeadingPairs>
  <TitlesOfParts>
    <vt:vector size="41" baseType="lpstr">
      <vt:lpstr>AppleSystemUIFont</vt:lpstr>
      <vt:lpstr>Arial</vt:lpstr>
      <vt:lpstr>Calibri</vt:lpstr>
      <vt:lpstr>Calibri Light</vt:lpstr>
      <vt:lpstr>Helvetica</vt:lpstr>
      <vt:lpstr>Times New Roman</vt:lpstr>
      <vt:lpstr>Wingdings</vt:lpstr>
      <vt:lpstr>Tema de Office</vt:lpstr>
      <vt:lpstr>FLOODUP Francolí.  Retorn d’experiència col·lectiu de les inundacions d’octubre de 2019</vt:lpstr>
      <vt:lpstr>INTRODUCCIÓ</vt:lpstr>
      <vt:lpstr>El grup GAMA (Grup d’Anàlisi de situacions meteorològiques Adverses)</vt:lpstr>
      <vt:lpstr>Presentación de PowerPoint</vt:lpstr>
      <vt:lpstr>LES INUNDACIONS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M. Montserrat Llasat Botija</dc:creator>
  <cp:lastModifiedBy>M. Montserrat Llasat Botija</cp:lastModifiedBy>
  <cp:revision>120</cp:revision>
  <dcterms:created xsi:type="dcterms:W3CDTF">2020-02-21T14:31:23Z</dcterms:created>
  <dcterms:modified xsi:type="dcterms:W3CDTF">2020-04-15T16:00:30Z</dcterms:modified>
</cp:coreProperties>
</file>